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27.jpg" ContentType="image/jpeg"/>
  <Override PartName="/ppt/media/image38.jpg" ContentType="image/jpeg"/>
  <Override PartName="/ppt/media/image54.jpg" ContentType="image/jpeg"/>
  <Override PartName="/ppt/media/image56.jpg" ContentType="image/jpeg"/>
  <Override PartName="/ppt/media/image57.jpg" ContentType="image/jpeg"/>
  <Override PartName="/ppt/media/image62.jpg" ContentType="image/jpeg"/>
  <Override PartName="/ppt/media/image63.jpg" ContentType="image/jpeg"/>
  <Override PartName="/ppt/media/image64.jpg" ContentType="image/jpeg"/>
  <Override PartName="/ppt/media/image67.JPG" ContentType="image/jpeg"/>
  <Override PartName="/ppt/media/image68.JPG" ContentType="image/jpeg"/>
  <Override PartName="/ppt/media/image69.JPG" ContentType="image/jpeg"/>
  <Override PartName="/ppt/media/image70.JPG" ContentType="image/jpeg"/>
  <Override PartName="/ppt/media/image71.JPG" ContentType="image/jpeg"/>
  <Override PartName="/ppt/media/image72.JPG" ContentType="image/jpeg"/>
  <Override PartName="/ppt/media/image73.JPG" ContentType="image/jpeg"/>
  <Override PartName="/ppt/media/image74.JPG" ContentType="image/jpeg"/>
  <Override PartName="/ppt/media/image84.JPG" ContentType="image/jpeg"/>
  <Override PartName="/ppt/media/image86.jpg" ContentType="image/jpeg"/>
  <Override PartName="/ppt/media/image87.jpg" ContentType="image/jpeg"/>
  <Override PartName="/ppt/media/image89.JPG" ContentType="image/jpeg"/>
  <Override PartName="/ppt/media/image91.jpg" ContentType="image/jpeg"/>
  <Override PartName="/ppt/media/image92.jpg" ContentType="image/jpeg"/>
  <Override PartName="/ppt/media/image103.jpg" ContentType="image/jpeg"/>
  <Override PartName="/ppt/media/image108.jpg" ContentType="image/jpeg"/>
  <Override PartName="/ppt/media/image109.jpg" ContentType="image/jpeg"/>
  <Override PartName="/ppt/media/image110.jpg" ContentType="image/jpeg"/>
  <Override PartName="/ppt/media/image115.JPG" ContentType="image/jpeg"/>
  <Override PartName="/ppt/media/image119.jpg" ContentType="image/jpeg"/>
  <Override PartName="/ppt/media/image120.jpg" ContentType="image/jpeg"/>
  <Override PartName="/ppt/media/image122.jpg" ContentType="image/jpeg"/>
  <Override PartName="/ppt/media/image123.JPG" ContentType="image/jpeg"/>
  <Override PartName="/ppt/media/image124.JPG" ContentType="image/jpeg"/>
  <Override PartName="/ppt/media/image128.JPG" ContentType="image/jpeg"/>
  <Override PartName="/ppt/media/image142.JPG" ContentType="image/jpeg"/>
  <Override PartName="/ppt/media/image143.jpg" ContentType="image/jpeg"/>
  <Override PartName="/ppt/media/image144.jpg" ContentType="image/jpeg"/>
  <Override PartName="/ppt/media/image145.jpg" ContentType="image/jpeg"/>
  <Override PartName="/ppt/media/image14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313" r:id="rId2"/>
    <p:sldId id="382" r:id="rId3"/>
    <p:sldId id="328" r:id="rId4"/>
    <p:sldId id="318" r:id="rId5"/>
    <p:sldId id="317" r:id="rId6"/>
    <p:sldId id="319" r:id="rId7"/>
    <p:sldId id="320" r:id="rId8"/>
    <p:sldId id="321" r:id="rId9"/>
    <p:sldId id="322" r:id="rId10"/>
    <p:sldId id="323" r:id="rId11"/>
    <p:sldId id="324" r:id="rId12"/>
    <p:sldId id="325" r:id="rId13"/>
    <p:sldId id="326" r:id="rId14"/>
    <p:sldId id="415" r:id="rId15"/>
    <p:sldId id="327" r:id="rId16"/>
    <p:sldId id="391" r:id="rId17"/>
    <p:sldId id="388" r:id="rId18"/>
    <p:sldId id="386" r:id="rId19"/>
    <p:sldId id="384" r:id="rId20"/>
    <p:sldId id="385" r:id="rId21"/>
    <p:sldId id="387" r:id="rId22"/>
    <p:sldId id="389" r:id="rId23"/>
    <p:sldId id="329" r:id="rId24"/>
    <p:sldId id="374" r:id="rId25"/>
    <p:sldId id="333" r:id="rId26"/>
    <p:sldId id="334" r:id="rId27"/>
    <p:sldId id="336" r:id="rId28"/>
    <p:sldId id="335" r:id="rId29"/>
    <p:sldId id="337" r:id="rId30"/>
    <p:sldId id="338" r:id="rId31"/>
    <p:sldId id="339" r:id="rId32"/>
    <p:sldId id="393" r:id="rId33"/>
    <p:sldId id="375" r:id="rId34"/>
    <p:sldId id="340" r:id="rId35"/>
    <p:sldId id="344" r:id="rId36"/>
    <p:sldId id="345" r:id="rId37"/>
    <p:sldId id="346" r:id="rId38"/>
    <p:sldId id="397" r:id="rId39"/>
    <p:sldId id="406" r:id="rId40"/>
    <p:sldId id="398" r:id="rId41"/>
    <p:sldId id="402" r:id="rId42"/>
    <p:sldId id="408" r:id="rId43"/>
    <p:sldId id="403" r:id="rId44"/>
    <p:sldId id="407" r:id="rId45"/>
    <p:sldId id="376" r:id="rId46"/>
    <p:sldId id="347" r:id="rId47"/>
    <p:sldId id="348" r:id="rId48"/>
    <p:sldId id="349" r:id="rId49"/>
    <p:sldId id="350" r:id="rId50"/>
    <p:sldId id="351" r:id="rId51"/>
    <p:sldId id="377" r:id="rId52"/>
    <p:sldId id="371" r:id="rId53"/>
    <p:sldId id="383" r:id="rId54"/>
    <p:sldId id="390" r:id="rId55"/>
    <p:sldId id="372" r:id="rId56"/>
    <p:sldId id="392" r:id="rId57"/>
    <p:sldId id="400" r:id="rId58"/>
    <p:sldId id="378" r:id="rId59"/>
    <p:sldId id="352" r:id="rId60"/>
    <p:sldId id="353" r:id="rId61"/>
    <p:sldId id="404" r:id="rId62"/>
    <p:sldId id="354" r:id="rId63"/>
    <p:sldId id="355" r:id="rId64"/>
    <p:sldId id="405" r:id="rId65"/>
    <p:sldId id="356" r:id="rId66"/>
    <p:sldId id="396" r:id="rId67"/>
    <p:sldId id="357" r:id="rId68"/>
    <p:sldId id="359" r:id="rId69"/>
    <p:sldId id="401" r:id="rId70"/>
    <p:sldId id="358" r:id="rId71"/>
    <p:sldId id="373" r:id="rId72"/>
    <p:sldId id="395" r:id="rId73"/>
    <p:sldId id="379" r:id="rId74"/>
    <p:sldId id="360" r:id="rId75"/>
    <p:sldId id="394" r:id="rId76"/>
    <p:sldId id="399" r:id="rId77"/>
    <p:sldId id="361" r:id="rId78"/>
    <p:sldId id="362" r:id="rId79"/>
    <p:sldId id="363" r:id="rId80"/>
    <p:sldId id="364" r:id="rId81"/>
    <p:sldId id="365" r:id="rId82"/>
    <p:sldId id="366" r:id="rId83"/>
    <p:sldId id="367" r:id="rId84"/>
    <p:sldId id="410" r:id="rId85"/>
    <p:sldId id="411" r:id="rId86"/>
    <p:sldId id="412" r:id="rId87"/>
    <p:sldId id="416" r:id="rId88"/>
    <p:sldId id="417" r:id="rId89"/>
    <p:sldId id="418" r:id="rId90"/>
    <p:sldId id="413" r:id="rId91"/>
    <p:sldId id="414" r:id="rId92"/>
    <p:sldId id="380" r:id="rId93"/>
    <p:sldId id="381"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4660"/>
  </p:normalViewPr>
  <p:slideViewPr>
    <p:cSldViewPr snapToGrid="0">
      <p:cViewPr>
        <p:scale>
          <a:sx n="62" d="100"/>
          <a:sy n="62" d="100"/>
        </p:scale>
        <p:origin x="79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1CB348-C3D2-4E39-A15F-21E5C1EC6541}" type="datetimeFigureOut">
              <a:rPr lang="fr-FR" smtClean="0"/>
              <a:t>04/06/2025</a:t>
            </a:fld>
            <a:endParaRPr lang="fr-FR"/>
          </a:p>
        </p:txBody>
      </p:sp>
      <p:sp>
        <p:nvSpPr>
          <p:cNvPr id="5" name="Footer Placeholder 4"/>
          <p:cNvSpPr>
            <a:spLocks noGrp="1"/>
          </p:cNvSpPr>
          <p:nvPr>
            <p:ph type="ftr" sz="quarter" idx="11"/>
          </p:nvPr>
        </p:nvSpPr>
        <p:spPr>
          <a:xfrm>
            <a:off x="5332412" y="5883275"/>
            <a:ext cx="4324044" cy="365125"/>
          </a:xfrm>
        </p:spPr>
        <p:txBody>
          <a:bodyPr/>
          <a:lstStyle/>
          <a:p>
            <a:endParaRPr lang="fr-FR"/>
          </a:p>
        </p:txBody>
      </p:sp>
      <p:sp>
        <p:nvSpPr>
          <p:cNvPr id="6" name="Slide Number Placeholder 5"/>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4028361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CB348-C3D2-4E39-A15F-21E5C1EC6541}" type="datetimeFigureOut">
              <a:rPr lang="fr-FR" smtClean="0"/>
              <a:t>04/06/2025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1031901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CB348-C3D2-4E39-A15F-21E5C1EC6541}" type="datetimeFigureOut">
              <a:rPr lang="fr-FR" smtClean="0"/>
              <a:t>04/06/2025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3985484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CB348-C3D2-4E39-A15F-21E5C1EC6541}" type="datetimeFigureOut">
              <a:rPr lang="fr-FR" smtClean="0"/>
              <a:t>04/06/2025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36802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CB348-C3D2-4E39-A15F-21E5C1EC6541}" type="datetimeFigureOut">
              <a:rPr lang="fr-FR" smtClean="0"/>
              <a:t>04/06/2025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3247743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CB348-C3D2-4E39-A15F-21E5C1EC6541}" type="datetimeFigureOut">
              <a:rPr lang="fr-FR" smtClean="0"/>
              <a:t>04/06/2025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3704995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CB348-C3D2-4E39-A15F-21E5C1EC6541}" type="datetimeFigureOut">
              <a:rPr lang="fr-FR" smtClean="0"/>
              <a:t>04/06/2025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3947196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CB348-C3D2-4E39-A15F-21E5C1EC6541}" type="datetimeFigureOut">
              <a:rPr lang="fr-FR" smtClean="0"/>
              <a:t>04/06/2025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1990035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CB348-C3D2-4E39-A15F-21E5C1EC6541}" type="datetimeFigureOut">
              <a:rPr lang="fr-FR" smtClean="0"/>
              <a:t>04/06/2025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898979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CB348-C3D2-4E39-A15F-21E5C1EC6541}" type="datetimeFigureOut">
              <a:rPr lang="fr-FR" smtClean="0"/>
              <a:t>04/06/2025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10951856" y="5867131"/>
            <a:ext cx="551167" cy="365125"/>
          </a:xfrm>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327137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CB348-C3D2-4E39-A15F-21E5C1EC6541}" type="datetimeFigureOut">
              <a:rPr lang="fr-FR" smtClean="0"/>
              <a:t>04/06/2025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1628618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1CB348-C3D2-4E39-A15F-21E5C1EC6541}" type="datetimeFigureOut">
              <a:rPr lang="fr-FR" smtClean="0"/>
              <a:t>04/06/2025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1484231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1CB348-C3D2-4E39-A15F-21E5C1EC6541}" type="datetimeFigureOut">
              <a:rPr lang="fr-FR" smtClean="0"/>
              <a:t>04/06/2025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454669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1CB348-C3D2-4E39-A15F-21E5C1EC6541}" type="datetimeFigureOut">
              <a:rPr lang="fr-FR" smtClean="0"/>
              <a:t>04/06/2025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1265667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CB348-C3D2-4E39-A15F-21E5C1EC6541}" type="datetimeFigureOut">
              <a:rPr lang="fr-FR" smtClean="0"/>
              <a:t>04/06/2025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53596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CB348-C3D2-4E39-A15F-21E5C1EC6541}" type="datetimeFigureOut">
              <a:rPr lang="fr-FR" smtClean="0"/>
              <a:t>04/06/2025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1111548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CB348-C3D2-4E39-A15F-21E5C1EC6541}" type="datetimeFigureOut">
              <a:rPr lang="fr-FR" smtClean="0"/>
              <a:t>04/06/2025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BEF802A-382E-4D69-AB3B-BE53B88C2AEF}" type="slidenum">
              <a:rPr lang="fr-FR" smtClean="0"/>
              <a:t>‹#›</a:t>
            </a:fld>
            <a:endParaRPr lang="fr-FR"/>
          </a:p>
        </p:txBody>
      </p:sp>
    </p:spTree>
    <p:extLst>
      <p:ext uri="{BB962C8B-B14F-4D97-AF65-F5344CB8AC3E}">
        <p14:creationId xmlns:p14="http://schemas.microsoft.com/office/powerpoint/2010/main" val="3502092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A1CB348-C3D2-4E39-A15F-21E5C1EC6541}" type="datetimeFigureOut">
              <a:rPr lang="fr-FR" smtClean="0"/>
              <a:t>04/06/2025</a:t>
            </a:fld>
            <a:endParaRPr lang="fr-FR"/>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EF802A-382E-4D69-AB3B-BE53B88C2AEF}" type="slidenum">
              <a:rPr lang="fr-FR" smtClean="0"/>
              <a:t>‹#›</a:t>
            </a:fld>
            <a:endParaRPr lang="fr-FR"/>
          </a:p>
        </p:txBody>
      </p:sp>
    </p:spTree>
    <p:extLst>
      <p:ext uri="{BB962C8B-B14F-4D97-AF65-F5344CB8AC3E}">
        <p14:creationId xmlns:p14="http://schemas.microsoft.com/office/powerpoint/2010/main" val="309180799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3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4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4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4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4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5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6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2.jpg"/></Relationships>
</file>

<file path=ppt/slides/_rels/slide6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7.jpg"/><Relationship Id="rId5" Type="http://schemas.openxmlformats.org/officeDocument/2006/relationships/image" Target="../media/image106.jpg"/><Relationship Id="rId4" Type="http://schemas.openxmlformats.org/officeDocument/2006/relationships/image" Target="../media/image105.jpg"/></Relationships>
</file>

<file path=ppt/slides/_rels/slide6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0.jpg"/><Relationship Id="rId4" Type="http://schemas.openxmlformats.org/officeDocument/2006/relationships/image" Target="../media/image109.jpg"/></Relationships>
</file>

<file path=ppt/slides/_rels/slide6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69.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7.jpg"/></Relationships>
</file>

<file path=ppt/slides/_rels/slide7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0.jpg"/></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3.JPG"/></Relationships>
</file>

<file path=ppt/slides/_rels/slide7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8.JPG"/></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1.jpe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3.jpg"/><Relationship Id="rId4" Type="http://schemas.openxmlformats.org/officeDocument/2006/relationships/image" Target="../media/image142.JPG"/></Relationships>
</file>

<file path=ppt/slides/_rels/slide86.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5.jpg"/></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8.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g"/></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15">
            <a:extLst>
              <a:ext uri="{FF2B5EF4-FFF2-40B4-BE49-F238E27FC236}">
                <a16:creationId xmlns:a16="http://schemas.microsoft.com/office/drawing/2014/main" id="{9053AA86-50D2-A756-88ED-C6E2427267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6003" y="1311276"/>
            <a:ext cx="5339993" cy="2966873"/>
          </a:xfrm>
          <a:prstGeom prst="rect">
            <a:avLst/>
          </a:prstGeom>
        </p:spPr>
      </p:pic>
    </p:spTree>
    <p:extLst>
      <p:ext uri="{BB962C8B-B14F-4D97-AF65-F5344CB8AC3E}">
        <p14:creationId xmlns:p14="http://schemas.microsoft.com/office/powerpoint/2010/main" val="1128694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66CED-C545-A3ED-5235-0825B18CFAA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4CFB5E4-B435-6A2A-2A4E-7D3A38539B91}"/>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machines: Cutting</a:t>
            </a:r>
          </a:p>
        </p:txBody>
      </p:sp>
      <p:pic>
        <p:nvPicPr>
          <p:cNvPr id="9" name="Immagine 15">
            <a:extLst>
              <a:ext uri="{FF2B5EF4-FFF2-40B4-BE49-F238E27FC236}">
                <a16:creationId xmlns:a16="http://schemas.microsoft.com/office/drawing/2014/main" id="{BD816149-1378-3B06-70CF-31885EB937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13" name="TextBox 12">
            <a:extLst>
              <a:ext uri="{FF2B5EF4-FFF2-40B4-BE49-F238E27FC236}">
                <a16:creationId xmlns:a16="http://schemas.microsoft.com/office/drawing/2014/main" id="{CB226AD6-DBEF-D56D-76A6-FDB5DB08A516}"/>
              </a:ext>
            </a:extLst>
          </p:cNvPr>
          <p:cNvSpPr txBox="1"/>
          <p:nvPr/>
        </p:nvSpPr>
        <p:spPr>
          <a:xfrm>
            <a:off x="4289457" y="5427192"/>
            <a:ext cx="4595117" cy="646331"/>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sz="1800" b="1" i="1" spc="-10" dirty="0">
                <a:latin typeface="Calibri"/>
                <a:cs typeface="Calibri"/>
              </a:rPr>
              <a:t>Plasma </a:t>
            </a:r>
            <a:r>
              <a:rPr lang="fr-FR" sz="1800" b="1" i="1" spc="-10" dirty="0" err="1">
                <a:latin typeface="Calibri"/>
                <a:cs typeface="Calibri"/>
              </a:rPr>
              <a:t>cutting</a:t>
            </a:r>
            <a:r>
              <a:rPr lang="fr-FR" sz="1800" b="1" i="1" spc="-10" dirty="0">
                <a:latin typeface="Calibri"/>
                <a:cs typeface="Calibri"/>
              </a:rPr>
              <a:t> 2000x6000X25mm</a:t>
            </a:r>
          </a:p>
          <a:p>
            <a:pPr algn="ctr"/>
            <a:r>
              <a:rPr lang="fr-FR" dirty="0"/>
              <a:t>Made by </a:t>
            </a:r>
            <a:r>
              <a:rPr lang="fr-FR" dirty="0" err="1"/>
              <a:t>mecoso</a:t>
            </a:r>
            <a:endParaRPr lang="fr-FR" dirty="0"/>
          </a:p>
        </p:txBody>
      </p:sp>
      <p:pic>
        <p:nvPicPr>
          <p:cNvPr id="2" name="object 11">
            <a:extLst>
              <a:ext uri="{FF2B5EF4-FFF2-40B4-BE49-F238E27FC236}">
                <a16:creationId xmlns:a16="http://schemas.microsoft.com/office/drawing/2014/main" id="{9B7770F6-38C0-2E45-636A-E7D33412F5C2}"/>
              </a:ext>
            </a:extLst>
          </p:cNvPr>
          <p:cNvPicPr/>
          <p:nvPr/>
        </p:nvPicPr>
        <p:blipFill>
          <a:blip r:embed="rId3" cstate="print"/>
          <a:stretch>
            <a:fillRect/>
          </a:stretch>
        </p:blipFill>
        <p:spPr>
          <a:xfrm>
            <a:off x="3527298" y="1709928"/>
            <a:ext cx="5137404" cy="3438144"/>
          </a:xfrm>
          <a:prstGeom prst="rect">
            <a:avLst/>
          </a:prstGeom>
        </p:spPr>
      </p:pic>
    </p:spTree>
    <p:extLst>
      <p:ext uri="{BB962C8B-B14F-4D97-AF65-F5344CB8AC3E}">
        <p14:creationId xmlns:p14="http://schemas.microsoft.com/office/powerpoint/2010/main" val="1109732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4F6E7-39D2-6675-580F-0FD0ED9D788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A64E47D-0C12-D5B9-EB6F-E8400948F0C9}"/>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machines: </a:t>
            </a:r>
            <a:r>
              <a:rPr lang="fr-FR" sz="2800" b="1" dirty="0" err="1">
                <a:ln w="0"/>
                <a:solidFill>
                  <a:schemeClr val="accent1"/>
                </a:solidFill>
                <a:effectLst>
                  <a:outerShdw blurRad="38100" dist="25400" dir="5400000" algn="ctr" rotWithShape="0">
                    <a:srgbClr val="6E747A">
                      <a:alpha val="43000"/>
                    </a:srgbClr>
                  </a:outerShdw>
                </a:effectLst>
              </a:rPr>
              <a:t>Shearing</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645520F7-C45B-0B85-A57B-D6948B8720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13" name="TextBox 12">
            <a:extLst>
              <a:ext uri="{FF2B5EF4-FFF2-40B4-BE49-F238E27FC236}">
                <a16:creationId xmlns:a16="http://schemas.microsoft.com/office/drawing/2014/main" id="{F51E87CD-C10A-0B67-AC63-5A47DD54391A}"/>
              </a:ext>
            </a:extLst>
          </p:cNvPr>
          <p:cNvSpPr txBox="1"/>
          <p:nvPr/>
        </p:nvSpPr>
        <p:spPr>
          <a:xfrm>
            <a:off x="7720525" y="3131214"/>
            <a:ext cx="4595117" cy="369332"/>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sz="1800" b="1" i="1" spc="-10" dirty="0" err="1">
                <a:latin typeface="Calibri"/>
                <a:cs typeface="Calibri"/>
              </a:rPr>
              <a:t>Shearing</a:t>
            </a:r>
            <a:r>
              <a:rPr lang="fr-FR" sz="1800" b="1" i="1" spc="-10" dirty="0">
                <a:latin typeface="Calibri"/>
                <a:cs typeface="Calibri"/>
              </a:rPr>
              <a:t> machine </a:t>
            </a:r>
            <a:r>
              <a:rPr lang="fr-FR" sz="1800" b="1" i="1" spc="-5" dirty="0">
                <a:latin typeface="Calibri"/>
                <a:cs typeface="Calibri"/>
              </a:rPr>
              <a:t>6mm/2000mm</a:t>
            </a:r>
            <a:endParaRPr lang="fr-FR" dirty="0"/>
          </a:p>
        </p:txBody>
      </p:sp>
      <p:pic>
        <p:nvPicPr>
          <p:cNvPr id="3" name="object 6">
            <a:extLst>
              <a:ext uri="{FF2B5EF4-FFF2-40B4-BE49-F238E27FC236}">
                <a16:creationId xmlns:a16="http://schemas.microsoft.com/office/drawing/2014/main" id="{D04EDB3B-EA37-79BA-959C-82852FC836C1}"/>
              </a:ext>
            </a:extLst>
          </p:cNvPr>
          <p:cNvPicPr/>
          <p:nvPr/>
        </p:nvPicPr>
        <p:blipFill>
          <a:blip r:embed="rId3" cstate="print"/>
          <a:stretch>
            <a:fillRect/>
          </a:stretch>
        </p:blipFill>
        <p:spPr>
          <a:xfrm>
            <a:off x="7050693" y="27173"/>
            <a:ext cx="4619244" cy="3128771"/>
          </a:xfrm>
          <a:prstGeom prst="rect">
            <a:avLst/>
          </a:prstGeom>
        </p:spPr>
      </p:pic>
      <p:pic>
        <p:nvPicPr>
          <p:cNvPr id="4" name="object 13">
            <a:extLst>
              <a:ext uri="{FF2B5EF4-FFF2-40B4-BE49-F238E27FC236}">
                <a16:creationId xmlns:a16="http://schemas.microsoft.com/office/drawing/2014/main" id="{E83332B1-A8DB-E987-7503-A9AB257AC7EB}"/>
              </a:ext>
            </a:extLst>
          </p:cNvPr>
          <p:cNvPicPr/>
          <p:nvPr/>
        </p:nvPicPr>
        <p:blipFill>
          <a:blip r:embed="rId4" cstate="print"/>
          <a:stretch>
            <a:fillRect/>
          </a:stretch>
        </p:blipFill>
        <p:spPr>
          <a:xfrm>
            <a:off x="1299270" y="2417158"/>
            <a:ext cx="4620768" cy="3092195"/>
          </a:xfrm>
          <a:prstGeom prst="rect">
            <a:avLst/>
          </a:prstGeom>
        </p:spPr>
      </p:pic>
      <p:sp>
        <p:nvSpPr>
          <p:cNvPr id="5" name="TextBox 4">
            <a:extLst>
              <a:ext uri="{FF2B5EF4-FFF2-40B4-BE49-F238E27FC236}">
                <a16:creationId xmlns:a16="http://schemas.microsoft.com/office/drawing/2014/main" id="{2AC2240A-93EB-CABF-3D78-6CC5C7F40C51}"/>
              </a:ext>
            </a:extLst>
          </p:cNvPr>
          <p:cNvSpPr txBox="1"/>
          <p:nvPr/>
        </p:nvSpPr>
        <p:spPr>
          <a:xfrm>
            <a:off x="2151280" y="5509353"/>
            <a:ext cx="4595117" cy="369332"/>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sz="1800" b="1" i="1" spc="-10" dirty="0" err="1">
                <a:latin typeface="Calibri"/>
                <a:cs typeface="Calibri"/>
              </a:rPr>
              <a:t>Shearing</a:t>
            </a:r>
            <a:r>
              <a:rPr lang="fr-FR" sz="1800" b="1" i="1" spc="-10" dirty="0">
                <a:latin typeface="Calibri"/>
                <a:cs typeface="Calibri"/>
              </a:rPr>
              <a:t> machine 1</a:t>
            </a:r>
            <a:r>
              <a:rPr lang="fr-FR" sz="1800" b="1" i="1" spc="-5" dirty="0">
                <a:latin typeface="Calibri"/>
                <a:cs typeface="Calibri"/>
              </a:rPr>
              <a:t>6mm/3000mm</a:t>
            </a:r>
            <a:endParaRPr lang="fr-FR" dirty="0"/>
          </a:p>
        </p:txBody>
      </p:sp>
      <p:pic>
        <p:nvPicPr>
          <p:cNvPr id="7" name="object 10">
            <a:extLst>
              <a:ext uri="{FF2B5EF4-FFF2-40B4-BE49-F238E27FC236}">
                <a16:creationId xmlns:a16="http://schemas.microsoft.com/office/drawing/2014/main" id="{07F521DB-18E6-49DC-05D0-6CEB5B788174}"/>
              </a:ext>
            </a:extLst>
          </p:cNvPr>
          <p:cNvPicPr/>
          <p:nvPr/>
        </p:nvPicPr>
        <p:blipFill>
          <a:blip r:embed="rId5" cstate="print"/>
          <a:stretch>
            <a:fillRect/>
          </a:stretch>
        </p:blipFill>
        <p:spPr>
          <a:xfrm>
            <a:off x="7075077" y="3620233"/>
            <a:ext cx="4594860" cy="2848356"/>
          </a:xfrm>
          <a:prstGeom prst="rect">
            <a:avLst/>
          </a:prstGeom>
        </p:spPr>
      </p:pic>
      <p:sp>
        <p:nvSpPr>
          <p:cNvPr id="8" name="TextBox 7">
            <a:extLst>
              <a:ext uri="{FF2B5EF4-FFF2-40B4-BE49-F238E27FC236}">
                <a16:creationId xmlns:a16="http://schemas.microsoft.com/office/drawing/2014/main" id="{5D58DF38-CEA6-96B6-8D38-FB86BC99ABAA}"/>
              </a:ext>
            </a:extLst>
          </p:cNvPr>
          <p:cNvSpPr txBox="1"/>
          <p:nvPr/>
        </p:nvSpPr>
        <p:spPr>
          <a:xfrm>
            <a:off x="7720525" y="6509216"/>
            <a:ext cx="4595117" cy="369332"/>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sz="1800" b="1" i="1" spc="-10" dirty="0" err="1">
                <a:latin typeface="Calibri"/>
                <a:cs typeface="Calibri"/>
              </a:rPr>
              <a:t>Shearing</a:t>
            </a:r>
            <a:r>
              <a:rPr lang="fr-FR" sz="1800" b="1" i="1" spc="-10" dirty="0">
                <a:latin typeface="Calibri"/>
                <a:cs typeface="Calibri"/>
              </a:rPr>
              <a:t> machine 1</a:t>
            </a:r>
            <a:r>
              <a:rPr lang="fr-FR" i="1" spc="-5" dirty="0">
                <a:latin typeface="Calibri"/>
                <a:cs typeface="Calibri"/>
              </a:rPr>
              <a:t>0</a:t>
            </a:r>
            <a:r>
              <a:rPr lang="fr-FR" sz="1800" b="1" i="1" spc="-5" dirty="0">
                <a:latin typeface="Calibri"/>
                <a:cs typeface="Calibri"/>
              </a:rPr>
              <a:t>mm/3000mm</a:t>
            </a:r>
            <a:endParaRPr lang="fr-FR" dirty="0"/>
          </a:p>
        </p:txBody>
      </p:sp>
    </p:spTree>
    <p:extLst>
      <p:ext uri="{BB962C8B-B14F-4D97-AF65-F5344CB8AC3E}">
        <p14:creationId xmlns:p14="http://schemas.microsoft.com/office/powerpoint/2010/main" val="641267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B3CF-5404-880F-02B1-07FAE554545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CADDBCD-2CFC-7A13-111A-A700423D2C76}"/>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machines: </a:t>
            </a:r>
            <a:r>
              <a:rPr lang="fr-FR" sz="2800" b="1" dirty="0" err="1">
                <a:ln w="0"/>
                <a:solidFill>
                  <a:schemeClr val="accent1"/>
                </a:solidFill>
                <a:effectLst>
                  <a:outerShdw blurRad="38100" dist="25400" dir="5400000" algn="ctr" rotWithShape="0">
                    <a:srgbClr val="6E747A">
                      <a:alpha val="43000"/>
                    </a:srgbClr>
                  </a:outerShdw>
                </a:effectLst>
              </a:rPr>
              <a:t>Punching</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E7DFABF9-D033-90F7-F744-57BC1760C0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13" name="TextBox 12">
            <a:extLst>
              <a:ext uri="{FF2B5EF4-FFF2-40B4-BE49-F238E27FC236}">
                <a16:creationId xmlns:a16="http://schemas.microsoft.com/office/drawing/2014/main" id="{B44F26FC-F0CC-01E7-7076-90BC7C4E24C2}"/>
              </a:ext>
            </a:extLst>
          </p:cNvPr>
          <p:cNvSpPr txBox="1"/>
          <p:nvPr/>
        </p:nvSpPr>
        <p:spPr>
          <a:xfrm>
            <a:off x="8522410" y="2846509"/>
            <a:ext cx="4595117" cy="369332"/>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sz="1800" b="1" i="1" spc="-10" dirty="0">
                <a:latin typeface="Calibri"/>
                <a:cs typeface="Calibri"/>
              </a:rPr>
              <a:t>150T </a:t>
            </a:r>
            <a:r>
              <a:rPr lang="fr-FR" sz="1800" b="1" i="1" spc="-10" dirty="0" err="1">
                <a:latin typeface="Calibri"/>
                <a:cs typeface="Calibri"/>
              </a:rPr>
              <a:t>Hydraulic</a:t>
            </a:r>
            <a:r>
              <a:rPr lang="fr-FR" sz="1800" b="1" i="1" spc="-10" dirty="0">
                <a:latin typeface="Calibri"/>
                <a:cs typeface="Calibri"/>
              </a:rPr>
              <a:t> </a:t>
            </a:r>
            <a:r>
              <a:rPr lang="fr-FR" sz="1800" b="1" i="1" spc="-10" dirty="0" err="1">
                <a:latin typeface="Calibri"/>
                <a:cs typeface="Calibri"/>
              </a:rPr>
              <a:t>Punching</a:t>
            </a:r>
            <a:r>
              <a:rPr lang="fr-FR" sz="1800" b="1" i="1" spc="-10" dirty="0">
                <a:latin typeface="Calibri"/>
                <a:cs typeface="Calibri"/>
              </a:rPr>
              <a:t> Machine</a:t>
            </a:r>
            <a:endParaRPr lang="fr-FR" dirty="0"/>
          </a:p>
        </p:txBody>
      </p:sp>
      <p:pic>
        <p:nvPicPr>
          <p:cNvPr id="2" name="object 12">
            <a:extLst>
              <a:ext uri="{FF2B5EF4-FFF2-40B4-BE49-F238E27FC236}">
                <a16:creationId xmlns:a16="http://schemas.microsoft.com/office/drawing/2014/main" id="{5B422795-8AF2-A7BA-4463-E14656EBF7FF}"/>
              </a:ext>
            </a:extLst>
          </p:cNvPr>
          <p:cNvPicPr/>
          <p:nvPr/>
        </p:nvPicPr>
        <p:blipFill>
          <a:blip r:embed="rId3" cstate="print"/>
          <a:stretch>
            <a:fillRect/>
          </a:stretch>
        </p:blipFill>
        <p:spPr>
          <a:xfrm>
            <a:off x="7944492" y="110754"/>
            <a:ext cx="4247508" cy="2692908"/>
          </a:xfrm>
          <a:prstGeom prst="rect">
            <a:avLst/>
          </a:prstGeom>
        </p:spPr>
      </p:pic>
      <p:pic>
        <p:nvPicPr>
          <p:cNvPr id="10" name="Image 7">
            <a:extLst>
              <a:ext uri="{FF2B5EF4-FFF2-40B4-BE49-F238E27FC236}">
                <a16:creationId xmlns:a16="http://schemas.microsoft.com/office/drawing/2014/main" id="{84076412-9C9F-4F8D-952A-27F4427086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0585" y="2478572"/>
            <a:ext cx="4280336" cy="2692908"/>
          </a:xfrm>
          <a:prstGeom prst="rect">
            <a:avLst/>
          </a:prstGeom>
        </p:spPr>
      </p:pic>
      <p:sp>
        <p:nvSpPr>
          <p:cNvPr id="12" name="TextBox 11">
            <a:extLst>
              <a:ext uri="{FF2B5EF4-FFF2-40B4-BE49-F238E27FC236}">
                <a16:creationId xmlns:a16="http://schemas.microsoft.com/office/drawing/2014/main" id="{1FFFCCF2-4E8C-D730-FE6F-FE3F225761CF}"/>
              </a:ext>
            </a:extLst>
          </p:cNvPr>
          <p:cNvSpPr txBox="1"/>
          <p:nvPr/>
        </p:nvSpPr>
        <p:spPr>
          <a:xfrm>
            <a:off x="3260757" y="5400792"/>
            <a:ext cx="6097712" cy="369332"/>
          </a:xfrm>
          <a:prstGeom prst="rect">
            <a:avLst/>
          </a:prstGeom>
          <a:noFill/>
        </p:spPr>
        <p:txBody>
          <a:bodyPr wrap="square">
            <a:spAutoFit/>
          </a:bodyPr>
          <a:lstStyle>
            <a:defPPr>
              <a:defRPr lang="en-US"/>
            </a:defPPr>
            <a:lvl1pPr>
              <a:defRPr b="1" i="1" spc="-10">
                <a:solidFill>
                  <a:schemeClr val="accent1">
                    <a:lumMod val="50000"/>
                  </a:schemeClr>
                </a:solidFill>
                <a:latin typeface="Calibri"/>
                <a:cs typeface="Calibri"/>
              </a:defRPr>
            </a:lvl1pPr>
          </a:lstStyle>
          <a:p>
            <a:r>
              <a:rPr lang="fr-FR" dirty="0" err="1"/>
              <a:t>Hydraulic</a:t>
            </a:r>
            <a:r>
              <a:rPr lang="fr-FR" dirty="0"/>
              <a:t> </a:t>
            </a:r>
            <a:r>
              <a:rPr lang="fr-FR" dirty="0" err="1"/>
              <a:t>Punching</a:t>
            </a:r>
            <a:r>
              <a:rPr lang="fr-FR" dirty="0"/>
              <a:t> </a:t>
            </a:r>
          </a:p>
        </p:txBody>
      </p:sp>
      <p:pic>
        <p:nvPicPr>
          <p:cNvPr id="15" name="Picture 14">
            <a:extLst>
              <a:ext uri="{FF2B5EF4-FFF2-40B4-BE49-F238E27FC236}">
                <a16:creationId xmlns:a16="http://schemas.microsoft.com/office/drawing/2014/main" id="{0826D00F-89FD-DC30-9AE4-8245193369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0921" y="3258689"/>
            <a:ext cx="2699484" cy="3599311"/>
          </a:xfrm>
          <a:prstGeom prst="rect">
            <a:avLst/>
          </a:prstGeom>
        </p:spPr>
      </p:pic>
    </p:spTree>
    <p:extLst>
      <p:ext uri="{BB962C8B-B14F-4D97-AF65-F5344CB8AC3E}">
        <p14:creationId xmlns:p14="http://schemas.microsoft.com/office/powerpoint/2010/main" val="210395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4A4F1-4A44-6800-1F5D-E8FB78DCDF3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2E88AA6-38FB-4FD4-7A84-1F133C635DB8}"/>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machines: </a:t>
            </a:r>
            <a:r>
              <a:rPr lang="fr-FR" sz="2800" b="1" dirty="0" err="1">
                <a:ln w="0"/>
                <a:solidFill>
                  <a:schemeClr val="accent1"/>
                </a:solidFill>
                <a:effectLst>
                  <a:outerShdw blurRad="38100" dist="25400" dir="5400000" algn="ctr" rotWithShape="0">
                    <a:srgbClr val="6E747A">
                      <a:alpha val="43000"/>
                    </a:srgbClr>
                  </a:outerShdw>
                </a:effectLst>
              </a:rPr>
              <a:t>Drilling</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8EF93E8A-B381-A910-58E4-C10B534E5E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13" name="TextBox 12">
            <a:extLst>
              <a:ext uri="{FF2B5EF4-FFF2-40B4-BE49-F238E27FC236}">
                <a16:creationId xmlns:a16="http://schemas.microsoft.com/office/drawing/2014/main" id="{826F9986-7F4E-2DD4-4A8E-C10A86B29580}"/>
              </a:ext>
            </a:extLst>
          </p:cNvPr>
          <p:cNvSpPr txBox="1"/>
          <p:nvPr/>
        </p:nvSpPr>
        <p:spPr>
          <a:xfrm>
            <a:off x="2532576" y="5938076"/>
            <a:ext cx="4595117" cy="369332"/>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sz="1800" b="1" i="1" spc="-10" dirty="0">
                <a:latin typeface="Calibri"/>
                <a:cs typeface="Calibri"/>
              </a:rPr>
              <a:t>Radial </a:t>
            </a:r>
            <a:r>
              <a:rPr lang="fr-FR" sz="1800" b="1" i="1" spc="-10" dirty="0" err="1">
                <a:latin typeface="Calibri"/>
                <a:cs typeface="Calibri"/>
              </a:rPr>
              <a:t>drilling</a:t>
            </a:r>
            <a:r>
              <a:rPr lang="fr-FR" sz="1800" b="1" i="1" spc="-10" dirty="0">
                <a:latin typeface="Calibri"/>
                <a:cs typeface="Calibri"/>
              </a:rPr>
              <a:t> machine</a:t>
            </a:r>
            <a:endParaRPr lang="fr-FR" dirty="0"/>
          </a:p>
        </p:txBody>
      </p:sp>
      <p:pic>
        <p:nvPicPr>
          <p:cNvPr id="16" name="object 19">
            <a:extLst>
              <a:ext uri="{FF2B5EF4-FFF2-40B4-BE49-F238E27FC236}">
                <a16:creationId xmlns:a16="http://schemas.microsoft.com/office/drawing/2014/main" id="{3B100B5C-C328-B6EC-C191-1401AE6F24FF}"/>
              </a:ext>
            </a:extLst>
          </p:cNvPr>
          <p:cNvPicPr/>
          <p:nvPr/>
        </p:nvPicPr>
        <p:blipFill>
          <a:blip r:embed="rId3" cstate="print"/>
          <a:stretch>
            <a:fillRect/>
          </a:stretch>
        </p:blipFill>
        <p:spPr>
          <a:xfrm>
            <a:off x="1736331" y="1077823"/>
            <a:ext cx="4241292" cy="4828853"/>
          </a:xfrm>
          <a:prstGeom prst="rect">
            <a:avLst/>
          </a:prstGeom>
        </p:spPr>
      </p:pic>
      <p:sp>
        <p:nvSpPr>
          <p:cNvPr id="8" name="TextBox 7">
            <a:extLst>
              <a:ext uri="{FF2B5EF4-FFF2-40B4-BE49-F238E27FC236}">
                <a16:creationId xmlns:a16="http://schemas.microsoft.com/office/drawing/2014/main" id="{575279F8-410A-71E6-C2E2-6E7BD51F2F61}"/>
              </a:ext>
            </a:extLst>
          </p:cNvPr>
          <p:cNvSpPr txBox="1"/>
          <p:nvPr/>
        </p:nvSpPr>
        <p:spPr>
          <a:xfrm>
            <a:off x="7759557" y="5959160"/>
            <a:ext cx="2478641" cy="369332"/>
          </a:xfrm>
          <a:prstGeom prst="rect">
            <a:avLst/>
          </a:prstGeom>
          <a:noFill/>
        </p:spPr>
        <p:txBody>
          <a:bodyPr wrap="square">
            <a:spAutoFit/>
          </a:bodyPr>
          <a:lstStyle>
            <a:defPPr>
              <a:defRPr lang="en-US"/>
            </a:defPPr>
            <a:lvl1pPr>
              <a:defRPr b="1" i="1" spc="-10">
                <a:solidFill>
                  <a:schemeClr val="accent1">
                    <a:lumMod val="50000"/>
                  </a:schemeClr>
                </a:solidFill>
                <a:latin typeface="Calibri"/>
                <a:cs typeface="Calibri"/>
              </a:defRPr>
            </a:lvl1pPr>
          </a:lstStyle>
          <a:p>
            <a:r>
              <a:rPr lang="fr-FR" dirty="0"/>
              <a:t>Magnetic Drill </a:t>
            </a:r>
            <a:r>
              <a:rPr lang="fr-FR" dirty="0" err="1"/>
              <a:t>Press</a:t>
            </a:r>
            <a:endParaRPr lang="fr-FR" dirty="0"/>
          </a:p>
        </p:txBody>
      </p:sp>
      <p:pic>
        <p:nvPicPr>
          <p:cNvPr id="1026" name="Picture 2" descr="Milwaukee M18 FMDP-502C FUEL Magnetic Drill Press 2 x 5.0Ah | Toolstation">
            <a:extLst>
              <a:ext uri="{FF2B5EF4-FFF2-40B4-BE49-F238E27FC236}">
                <a16:creationId xmlns:a16="http://schemas.microsoft.com/office/drawing/2014/main" id="{3C8948E4-20DF-F620-202E-0119E8361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4044" y="1071663"/>
            <a:ext cx="4828853" cy="4828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563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2D992-AC6D-0A3C-C869-F95780072B1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D3B68A0-F67E-CCCD-E2D1-14ADA4143D72}"/>
              </a:ext>
            </a:extLst>
          </p:cNvPr>
          <p:cNvSpPr txBox="1"/>
          <p:nvPr/>
        </p:nvSpPr>
        <p:spPr>
          <a:xfrm>
            <a:off x="3346804"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machines: </a:t>
            </a:r>
            <a:r>
              <a:rPr lang="fr-FR" sz="2800" b="1" dirty="0" err="1">
                <a:ln w="0"/>
                <a:solidFill>
                  <a:schemeClr val="accent1"/>
                </a:solidFill>
                <a:effectLst>
                  <a:outerShdw blurRad="38100" dist="25400" dir="5400000" algn="ctr" rotWithShape="0">
                    <a:srgbClr val="6E747A">
                      <a:alpha val="43000"/>
                    </a:srgbClr>
                  </a:outerShdw>
                </a:effectLst>
              </a:rPr>
              <a:t>Welding</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B96807B4-9834-075C-7220-D40805E290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7" name="TextBox 6">
            <a:extLst>
              <a:ext uri="{FF2B5EF4-FFF2-40B4-BE49-F238E27FC236}">
                <a16:creationId xmlns:a16="http://schemas.microsoft.com/office/drawing/2014/main" id="{F2817BF9-1A53-3A55-0BE9-F10FE8BF5F3C}"/>
              </a:ext>
            </a:extLst>
          </p:cNvPr>
          <p:cNvSpPr txBox="1"/>
          <p:nvPr/>
        </p:nvSpPr>
        <p:spPr>
          <a:xfrm>
            <a:off x="2175553" y="1114530"/>
            <a:ext cx="2797139" cy="369332"/>
          </a:xfrm>
          <a:prstGeom prst="rect">
            <a:avLst/>
          </a:prstGeom>
          <a:noFill/>
        </p:spPr>
        <p:txBody>
          <a:bodyPr wrap="square">
            <a:spAutoFit/>
          </a:bodyPr>
          <a:lstStyle>
            <a:defPPr>
              <a:defRPr lang="en-US"/>
            </a:defPPr>
            <a:lvl1pPr>
              <a:defRPr b="1" i="1" spc="-10">
                <a:solidFill>
                  <a:schemeClr val="accent1">
                    <a:lumMod val="50000"/>
                  </a:schemeClr>
                </a:solidFill>
                <a:latin typeface="Calibri"/>
                <a:cs typeface="Calibri"/>
              </a:defRPr>
            </a:lvl1pPr>
          </a:lstStyle>
          <a:p>
            <a:r>
              <a:rPr lang="fr-FR" dirty="0" err="1"/>
              <a:t>Welding</a:t>
            </a:r>
            <a:r>
              <a:rPr lang="fr-FR" dirty="0"/>
              <a:t> </a:t>
            </a:r>
            <a:r>
              <a:rPr lang="fr-FR" dirty="0" err="1"/>
              <a:t>jig</a:t>
            </a:r>
            <a:r>
              <a:rPr lang="fr-FR" dirty="0"/>
              <a:t> machine</a:t>
            </a:r>
          </a:p>
        </p:txBody>
      </p:sp>
      <p:pic>
        <p:nvPicPr>
          <p:cNvPr id="5" name="Picture 4">
            <a:extLst>
              <a:ext uri="{FF2B5EF4-FFF2-40B4-BE49-F238E27FC236}">
                <a16:creationId xmlns:a16="http://schemas.microsoft.com/office/drawing/2014/main" id="{D53A22A0-891A-A979-5033-EE7AF1D57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868" y="13264"/>
            <a:ext cx="1338215" cy="872749"/>
          </a:xfrm>
          <a:prstGeom prst="rect">
            <a:avLst/>
          </a:prstGeom>
        </p:spPr>
      </p:pic>
      <p:pic>
        <p:nvPicPr>
          <p:cNvPr id="12" name="Picture 11">
            <a:extLst>
              <a:ext uri="{FF2B5EF4-FFF2-40B4-BE49-F238E27FC236}">
                <a16:creationId xmlns:a16="http://schemas.microsoft.com/office/drawing/2014/main" id="{ABFC2893-F463-5494-A8C7-7CE89DE8C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340" y="1879931"/>
            <a:ext cx="5832299" cy="4374224"/>
          </a:xfrm>
          <a:prstGeom prst="rect">
            <a:avLst/>
          </a:prstGeom>
        </p:spPr>
      </p:pic>
      <p:pic>
        <p:nvPicPr>
          <p:cNvPr id="14" name="Picture 13">
            <a:extLst>
              <a:ext uri="{FF2B5EF4-FFF2-40B4-BE49-F238E27FC236}">
                <a16:creationId xmlns:a16="http://schemas.microsoft.com/office/drawing/2014/main" id="{EB865758-ABD6-22EB-9F3E-A8E94290EE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2975" y="1594585"/>
            <a:ext cx="3708687" cy="4944916"/>
          </a:xfrm>
          <a:prstGeom prst="rect">
            <a:avLst/>
          </a:prstGeom>
        </p:spPr>
      </p:pic>
    </p:spTree>
    <p:extLst>
      <p:ext uri="{BB962C8B-B14F-4D97-AF65-F5344CB8AC3E}">
        <p14:creationId xmlns:p14="http://schemas.microsoft.com/office/powerpoint/2010/main" val="2002676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94000-406F-91E1-707A-E7D3F5BB969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09D16A4-41B1-64DF-9162-C77719C67DDB}"/>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machines: Handling</a:t>
            </a:r>
          </a:p>
        </p:txBody>
      </p:sp>
      <p:pic>
        <p:nvPicPr>
          <p:cNvPr id="9" name="Immagine 15">
            <a:extLst>
              <a:ext uri="{FF2B5EF4-FFF2-40B4-BE49-F238E27FC236}">
                <a16:creationId xmlns:a16="http://schemas.microsoft.com/office/drawing/2014/main" id="{645ED807-4F16-9029-4E32-8A65C54DEC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pic>
        <p:nvPicPr>
          <p:cNvPr id="2" name="Image 11">
            <a:extLst>
              <a:ext uri="{FF2B5EF4-FFF2-40B4-BE49-F238E27FC236}">
                <a16:creationId xmlns:a16="http://schemas.microsoft.com/office/drawing/2014/main" id="{AC8E9780-D5E9-9BBF-682E-CA3B80B25F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1581" y="1504410"/>
            <a:ext cx="4991100" cy="4097376"/>
          </a:xfrm>
          <a:prstGeom prst="rect">
            <a:avLst/>
          </a:prstGeom>
        </p:spPr>
      </p:pic>
      <p:pic>
        <p:nvPicPr>
          <p:cNvPr id="3" name="Image 14">
            <a:extLst>
              <a:ext uri="{FF2B5EF4-FFF2-40B4-BE49-F238E27FC236}">
                <a16:creationId xmlns:a16="http://schemas.microsoft.com/office/drawing/2014/main" id="{9DBFC14A-6917-5494-0256-8A4BF2345C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0965" y="1504410"/>
            <a:ext cx="2647950" cy="4097376"/>
          </a:xfrm>
          <a:prstGeom prst="rect">
            <a:avLst/>
          </a:prstGeom>
        </p:spPr>
      </p:pic>
      <p:pic>
        <p:nvPicPr>
          <p:cNvPr id="4" name="Image 15">
            <a:extLst>
              <a:ext uri="{FF2B5EF4-FFF2-40B4-BE49-F238E27FC236}">
                <a16:creationId xmlns:a16="http://schemas.microsoft.com/office/drawing/2014/main" id="{C0D7B5F0-A2AE-7E51-D774-667C663218C1}"/>
              </a:ext>
            </a:extLst>
          </p:cNvPr>
          <p:cNvPicPr>
            <a:picLocks noChangeAspect="1"/>
          </p:cNvPicPr>
          <p:nvPr/>
        </p:nvPicPr>
        <p:blipFill>
          <a:blip r:embed="rId5"/>
          <a:stretch>
            <a:fillRect/>
          </a:stretch>
        </p:blipFill>
        <p:spPr>
          <a:xfrm>
            <a:off x="9513094" y="1504410"/>
            <a:ext cx="2678906" cy="4097376"/>
          </a:xfrm>
          <a:prstGeom prst="rect">
            <a:avLst/>
          </a:prstGeom>
        </p:spPr>
      </p:pic>
      <p:sp>
        <p:nvSpPr>
          <p:cNvPr id="7" name="TextBox 6">
            <a:extLst>
              <a:ext uri="{FF2B5EF4-FFF2-40B4-BE49-F238E27FC236}">
                <a16:creationId xmlns:a16="http://schemas.microsoft.com/office/drawing/2014/main" id="{3436F4CD-3083-89A7-A34C-609C4A195B46}"/>
              </a:ext>
            </a:extLst>
          </p:cNvPr>
          <p:cNvSpPr txBox="1"/>
          <p:nvPr/>
        </p:nvSpPr>
        <p:spPr>
          <a:xfrm>
            <a:off x="2422133" y="1135078"/>
            <a:ext cx="2797139" cy="369332"/>
          </a:xfrm>
          <a:prstGeom prst="rect">
            <a:avLst/>
          </a:prstGeom>
          <a:noFill/>
        </p:spPr>
        <p:txBody>
          <a:bodyPr wrap="square">
            <a:spAutoFit/>
          </a:bodyPr>
          <a:lstStyle>
            <a:defPPr>
              <a:defRPr lang="en-US"/>
            </a:defPPr>
            <a:lvl1pPr>
              <a:defRPr b="1" i="1" spc="-10">
                <a:solidFill>
                  <a:schemeClr val="accent1">
                    <a:lumMod val="50000"/>
                  </a:schemeClr>
                </a:solidFill>
                <a:latin typeface="Calibri"/>
                <a:cs typeface="Calibri"/>
              </a:defRPr>
            </a:lvl1pPr>
          </a:lstStyle>
          <a:p>
            <a:r>
              <a:rPr lang="fr-FR" dirty="0" err="1"/>
              <a:t>Telescopic</a:t>
            </a:r>
            <a:r>
              <a:rPr lang="fr-FR" dirty="0"/>
              <a:t> </a:t>
            </a:r>
            <a:r>
              <a:rPr lang="fr-FR" dirty="0" err="1"/>
              <a:t>forklift</a:t>
            </a:r>
            <a:r>
              <a:rPr lang="fr-FR" dirty="0"/>
              <a:t> 5T</a:t>
            </a:r>
          </a:p>
        </p:txBody>
      </p:sp>
      <p:sp>
        <p:nvSpPr>
          <p:cNvPr id="8" name="TextBox 7">
            <a:extLst>
              <a:ext uri="{FF2B5EF4-FFF2-40B4-BE49-F238E27FC236}">
                <a16:creationId xmlns:a16="http://schemas.microsoft.com/office/drawing/2014/main" id="{14A0DD96-9AE6-D169-00D5-8DC7CD664F0E}"/>
              </a:ext>
            </a:extLst>
          </p:cNvPr>
          <p:cNvSpPr txBox="1"/>
          <p:nvPr/>
        </p:nvSpPr>
        <p:spPr>
          <a:xfrm>
            <a:off x="7218453" y="1071548"/>
            <a:ext cx="1915274" cy="369332"/>
          </a:xfrm>
          <a:prstGeom prst="rect">
            <a:avLst/>
          </a:prstGeom>
          <a:noFill/>
        </p:spPr>
        <p:txBody>
          <a:bodyPr wrap="square">
            <a:spAutoFit/>
          </a:bodyPr>
          <a:lstStyle>
            <a:defPPr>
              <a:defRPr lang="en-US"/>
            </a:defPPr>
            <a:lvl1pPr>
              <a:defRPr b="1" i="1" spc="-10">
                <a:solidFill>
                  <a:schemeClr val="accent1">
                    <a:lumMod val="50000"/>
                  </a:schemeClr>
                </a:solidFill>
                <a:latin typeface="Calibri"/>
                <a:cs typeface="Calibri"/>
              </a:defRPr>
            </a:lvl1pPr>
          </a:lstStyle>
          <a:p>
            <a:r>
              <a:rPr lang="fr-FR" dirty="0" err="1"/>
              <a:t>Forklift</a:t>
            </a:r>
            <a:r>
              <a:rPr lang="fr-FR" dirty="0"/>
              <a:t> 3T</a:t>
            </a:r>
          </a:p>
        </p:txBody>
      </p:sp>
      <p:sp>
        <p:nvSpPr>
          <p:cNvPr id="10" name="TextBox 9">
            <a:extLst>
              <a:ext uri="{FF2B5EF4-FFF2-40B4-BE49-F238E27FC236}">
                <a16:creationId xmlns:a16="http://schemas.microsoft.com/office/drawing/2014/main" id="{66CBFE38-1C51-0DD2-EC53-250B4FDC34A0}"/>
              </a:ext>
            </a:extLst>
          </p:cNvPr>
          <p:cNvSpPr txBox="1"/>
          <p:nvPr/>
        </p:nvSpPr>
        <p:spPr>
          <a:xfrm>
            <a:off x="10402584" y="1071548"/>
            <a:ext cx="1789416" cy="369332"/>
          </a:xfrm>
          <a:prstGeom prst="rect">
            <a:avLst/>
          </a:prstGeom>
          <a:noFill/>
        </p:spPr>
        <p:txBody>
          <a:bodyPr wrap="square">
            <a:spAutoFit/>
          </a:bodyPr>
          <a:lstStyle>
            <a:defPPr>
              <a:defRPr lang="en-US"/>
            </a:defPPr>
            <a:lvl1pPr>
              <a:defRPr b="1" i="1" spc="-10">
                <a:solidFill>
                  <a:schemeClr val="accent1">
                    <a:lumMod val="50000"/>
                  </a:schemeClr>
                </a:solidFill>
                <a:latin typeface="Calibri"/>
                <a:cs typeface="Calibri"/>
              </a:defRPr>
            </a:lvl1pPr>
          </a:lstStyle>
          <a:p>
            <a:r>
              <a:rPr lang="fr-FR" dirty="0" err="1"/>
              <a:t>Forklift</a:t>
            </a:r>
            <a:r>
              <a:rPr lang="fr-FR" dirty="0"/>
              <a:t> 5T</a:t>
            </a:r>
          </a:p>
        </p:txBody>
      </p:sp>
    </p:spTree>
    <p:extLst>
      <p:ext uri="{BB962C8B-B14F-4D97-AF65-F5344CB8AC3E}">
        <p14:creationId xmlns:p14="http://schemas.microsoft.com/office/powerpoint/2010/main" val="68849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E1D01-DB17-3F0C-4F34-B1D3EC564A7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5757EF7-CC3C-DB18-F99D-FFB503F99994}"/>
              </a:ext>
            </a:extLst>
          </p:cNvPr>
          <p:cNvSpPr txBox="1"/>
          <p:nvPr/>
        </p:nvSpPr>
        <p:spPr>
          <a:xfrm>
            <a:off x="1240176" y="2251434"/>
            <a:ext cx="9711647" cy="112402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en-US" sz="3200" b="1" dirty="0">
                <a:ln w="0"/>
                <a:solidFill>
                  <a:schemeClr val="accent1"/>
                </a:solidFill>
                <a:effectLst>
                  <a:outerShdw blurRad="38100" dist="25400" dir="5400000" algn="ctr" rotWithShape="0">
                    <a:srgbClr val="6E747A">
                      <a:alpha val="43000"/>
                    </a:srgbClr>
                  </a:outerShdw>
                </a:effectLst>
              </a:rPr>
              <a:t>Our commitment to quality and safety</a:t>
            </a:r>
            <a:endParaRPr lang="fr-FR" sz="32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3556769B-D833-DD3A-179C-CA70F7764F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10" y="976045"/>
            <a:ext cx="2114980" cy="1159708"/>
          </a:xfrm>
          <a:prstGeom prst="rect">
            <a:avLst/>
          </a:prstGeom>
        </p:spPr>
      </p:pic>
    </p:spTree>
    <p:extLst>
      <p:ext uri="{BB962C8B-B14F-4D97-AF65-F5344CB8AC3E}">
        <p14:creationId xmlns:p14="http://schemas.microsoft.com/office/powerpoint/2010/main" val="397463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804541-BD79-67AD-0F59-34FF2B52B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0" y="1328737"/>
            <a:ext cx="5600700" cy="4200525"/>
          </a:xfrm>
          <a:prstGeom prst="rect">
            <a:avLst/>
          </a:prstGeom>
        </p:spPr>
      </p:pic>
      <p:sp>
        <p:nvSpPr>
          <p:cNvPr id="10" name="TextBox 9">
            <a:extLst>
              <a:ext uri="{FF2B5EF4-FFF2-40B4-BE49-F238E27FC236}">
                <a16:creationId xmlns:a16="http://schemas.microsoft.com/office/drawing/2014/main" id="{545412FB-F020-6F4B-908A-2514EE3F0125}"/>
              </a:ext>
            </a:extLst>
          </p:cNvPr>
          <p:cNvSpPr txBox="1"/>
          <p:nvPr/>
        </p:nvSpPr>
        <p:spPr>
          <a:xfrm>
            <a:off x="1565246" y="861757"/>
            <a:ext cx="9525000" cy="400110"/>
          </a:xfrm>
          <a:prstGeom prst="rect">
            <a:avLst/>
          </a:prstGeom>
          <a:noFill/>
        </p:spPr>
        <p:txBody>
          <a:bodyPr wrap="square">
            <a:spAutoFit/>
          </a:bodyPr>
          <a:lstStyle/>
          <a:p>
            <a:pPr algn="just"/>
            <a:r>
              <a:rPr lang="en-US" sz="2000" b="1" dirty="0">
                <a:solidFill>
                  <a:srgbClr val="FF0000"/>
                </a:solidFill>
              </a:rPr>
              <a:t>Our teams are fully committed to ensuring safety at every stage of the process. </a:t>
            </a:r>
            <a:endParaRPr lang="fr-FR" sz="2000" b="1" dirty="0">
              <a:solidFill>
                <a:srgbClr val="FF0000"/>
              </a:solidFill>
            </a:endParaRPr>
          </a:p>
        </p:txBody>
      </p:sp>
      <p:pic>
        <p:nvPicPr>
          <p:cNvPr id="12" name="Picture 11">
            <a:extLst>
              <a:ext uri="{FF2B5EF4-FFF2-40B4-BE49-F238E27FC236}">
                <a16:creationId xmlns:a16="http://schemas.microsoft.com/office/drawing/2014/main" id="{7D75ED89-7D67-B4B0-9DCD-5A4C288F2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600" y="2768600"/>
            <a:ext cx="4089400" cy="4089400"/>
          </a:xfrm>
          <a:prstGeom prst="rect">
            <a:avLst/>
          </a:prstGeom>
        </p:spPr>
      </p:pic>
      <p:sp>
        <p:nvSpPr>
          <p:cNvPr id="14" name="TextBox 13">
            <a:extLst>
              <a:ext uri="{FF2B5EF4-FFF2-40B4-BE49-F238E27FC236}">
                <a16:creationId xmlns:a16="http://schemas.microsoft.com/office/drawing/2014/main" id="{6C0223F1-0588-4F08-D4C0-78238E60AC5A}"/>
              </a:ext>
            </a:extLst>
          </p:cNvPr>
          <p:cNvSpPr txBox="1"/>
          <p:nvPr/>
        </p:nvSpPr>
        <p:spPr>
          <a:xfrm>
            <a:off x="2501900" y="5449210"/>
            <a:ext cx="5867400" cy="1429622"/>
          </a:xfrm>
          <a:prstGeom prst="rect">
            <a:avLst/>
          </a:prstGeom>
          <a:noFill/>
        </p:spPr>
        <p:txBody>
          <a:bodyPr wrap="square">
            <a:spAutoFit/>
          </a:bodyPr>
          <a:lstStyle/>
          <a:p>
            <a:pPr>
              <a:lnSpc>
                <a:spcPct val="150000"/>
              </a:lnSpc>
            </a:pPr>
            <a:r>
              <a:rPr lang="en-US" sz="2000" b="1" dirty="0"/>
              <a:t>We prioritize a strong safety culture, consistently adhering to the highest standards to protect both our employees and clients.</a:t>
            </a:r>
            <a:endParaRPr lang="fr-FR" sz="2000" b="1" dirty="0"/>
          </a:p>
        </p:txBody>
      </p:sp>
      <p:sp>
        <p:nvSpPr>
          <p:cNvPr id="15" name="TextBox 14">
            <a:extLst>
              <a:ext uri="{FF2B5EF4-FFF2-40B4-BE49-F238E27FC236}">
                <a16:creationId xmlns:a16="http://schemas.microsoft.com/office/drawing/2014/main" id="{33FA283D-029E-5B28-D47E-F19C170634B4}"/>
              </a:ext>
            </a:extLst>
          </p:cNvPr>
          <p:cNvSpPr txBox="1"/>
          <p:nvPr/>
        </p:nvSpPr>
        <p:spPr>
          <a:xfrm>
            <a:off x="1565246" y="40892"/>
            <a:ext cx="10609779"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defPPr>
              <a:defRPr lang="en-US"/>
            </a:defPPr>
            <a:lvl1pPr>
              <a:defRPr sz="2800" b="1">
                <a:ln w="0"/>
                <a:solidFill>
                  <a:schemeClr val="accent1"/>
                </a:solidFill>
                <a:effectLst>
                  <a:outerShdw blurRad="38100" dist="25400" dir="5400000" algn="ctr" rotWithShape="0">
                    <a:srgbClr val="6E747A">
                      <a:alpha val="43000"/>
                    </a:srgbClr>
                  </a:outerShdw>
                </a:effectLst>
              </a:defRPr>
            </a:lvl1pPr>
          </a:lstStyle>
          <a:p>
            <a:r>
              <a:rPr lang="en-US" dirty="0"/>
              <a:t>Safety is our top priority</a:t>
            </a:r>
            <a:endParaRPr lang="fr-FR" dirty="0"/>
          </a:p>
        </p:txBody>
      </p:sp>
      <p:pic>
        <p:nvPicPr>
          <p:cNvPr id="16" name="Immagine 15">
            <a:extLst>
              <a:ext uri="{FF2B5EF4-FFF2-40B4-BE49-F238E27FC236}">
                <a16:creationId xmlns:a16="http://schemas.microsoft.com/office/drawing/2014/main" id="{EDFA14C5-78CB-65E0-2531-692DA18090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Tree>
    <p:extLst>
      <p:ext uri="{BB962C8B-B14F-4D97-AF65-F5344CB8AC3E}">
        <p14:creationId xmlns:p14="http://schemas.microsoft.com/office/powerpoint/2010/main" val="869107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FA692-757A-ACC0-08C1-21A1FB11F57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63B568E-89B7-A46C-891C-83969722E873}"/>
              </a:ext>
            </a:extLst>
          </p:cNvPr>
          <p:cNvSpPr txBox="1"/>
          <p:nvPr/>
        </p:nvSpPr>
        <p:spPr>
          <a:xfrm>
            <a:off x="1582220" y="162088"/>
            <a:ext cx="10609779"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defPPr>
              <a:defRPr lang="en-US"/>
            </a:defPPr>
            <a:lvl1pPr>
              <a:defRPr sz="2800" b="1">
                <a:ln w="0"/>
                <a:solidFill>
                  <a:schemeClr val="accent1"/>
                </a:solidFill>
                <a:effectLst>
                  <a:outerShdw blurRad="38100" dist="25400" dir="5400000" algn="ctr" rotWithShape="0">
                    <a:srgbClr val="6E747A">
                      <a:alpha val="43000"/>
                    </a:srgbClr>
                  </a:outerShdw>
                </a:effectLst>
              </a:defRPr>
            </a:lvl1pPr>
          </a:lstStyle>
          <a:p>
            <a:r>
              <a:rPr lang="en-US" dirty="0"/>
              <a:t>Quality above all, to ensure the complete satisfaction of our clients</a:t>
            </a:r>
            <a:endParaRPr lang="fr-FR" dirty="0"/>
          </a:p>
        </p:txBody>
      </p:sp>
      <p:pic>
        <p:nvPicPr>
          <p:cNvPr id="9" name="Immagine 15">
            <a:extLst>
              <a:ext uri="{FF2B5EF4-FFF2-40B4-BE49-F238E27FC236}">
                <a16:creationId xmlns:a16="http://schemas.microsoft.com/office/drawing/2014/main" id="{CFD18E64-0512-8823-985E-600CFFF77E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11" name="TextBox 10">
            <a:extLst>
              <a:ext uri="{FF2B5EF4-FFF2-40B4-BE49-F238E27FC236}">
                <a16:creationId xmlns:a16="http://schemas.microsoft.com/office/drawing/2014/main" id="{0B50F883-9CF6-36F3-7814-A30CFF4F6793}"/>
              </a:ext>
            </a:extLst>
          </p:cNvPr>
          <p:cNvSpPr txBox="1"/>
          <p:nvPr/>
        </p:nvSpPr>
        <p:spPr>
          <a:xfrm>
            <a:off x="1241658" y="2032194"/>
            <a:ext cx="4119613" cy="3338735"/>
          </a:xfrm>
          <a:prstGeom prst="rect">
            <a:avLst/>
          </a:prstGeom>
          <a:noFill/>
        </p:spPr>
        <p:txBody>
          <a:bodyPr wrap="square">
            <a:spAutoFit/>
          </a:bodyPr>
          <a:lstStyle>
            <a:defPPr>
              <a:defRPr lang="en-US"/>
            </a:defPPr>
            <a:lvl1pPr algn="just">
              <a:lnSpc>
                <a:spcPct val="200000"/>
              </a:lnSpc>
              <a:defRPr sz="2000"/>
            </a:lvl1pPr>
          </a:lstStyle>
          <a:p>
            <a:r>
              <a:rPr lang="en-US" sz="1800" dirty="0"/>
              <a:t>Our quality assurance team conducts regular inspections and tests to prevent defects, ensuring the safety, performance, and reliability of metalworks in compliance with industry standards and regulations</a:t>
            </a:r>
            <a:endParaRPr lang="fr-FR" sz="1800" dirty="0"/>
          </a:p>
        </p:txBody>
      </p:sp>
      <p:pic>
        <p:nvPicPr>
          <p:cNvPr id="12" name="Picture 11">
            <a:extLst>
              <a:ext uri="{FF2B5EF4-FFF2-40B4-BE49-F238E27FC236}">
                <a16:creationId xmlns:a16="http://schemas.microsoft.com/office/drawing/2014/main" id="{09CD25B7-DBAC-99F4-9D78-52775ABFBD5F}"/>
              </a:ext>
            </a:extLst>
          </p:cNvPr>
          <p:cNvPicPr>
            <a:picLocks noChangeAspect="1"/>
          </p:cNvPicPr>
          <p:nvPr/>
        </p:nvPicPr>
        <p:blipFill>
          <a:blip r:embed="rId3"/>
          <a:stretch>
            <a:fillRect/>
          </a:stretch>
        </p:blipFill>
        <p:spPr>
          <a:xfrm>
            <a:off x="5479982" y="2032194"/>
            <a:ext cx="6436094" cy="4482726"/>
          </a:xfrm>
          <a:prstGeom prst="rect">
            <a:avLst/>
          </a:prstGeom>
        </p:spPr>
      </p:pic>
      <p:sp>
        <p:nvSpPr>
          <p:cNvPr id="14" name="TextBox 13">
            <a:extLst>
              <a:ext uri="{FF2B5EF4-FFF2-40B4-BE49-F238E27FC236}">
                <a16:creationId xmlns:a16="http://schemas.microsoft.com/office/drawing/2014/main" id="{5D93C455-A54B-2146-B7AF-3BA2C3EDEACE}"/>
              </a:ext>
            </a:extLst>
          </p:cNvPr>
          <p:cNvSpPr txBox="1"/>
          <p:nvPr/>
        </p:nvSpPr>
        <p:spPr>
          <a:xfrm>
            <a:off x="1534094" y="784322"/>
            <a:ext cx="9303953" cy="1122743"/>
          </a:xfrm>
          <a:prstGeom prst="rect">
            <a:avLst/>
          </a:prstGeom>
          <a:noFill/>
        </p:spPr>
        <p:txBody>
          <a:bodyPr wrap="square">
            <a:spAutoFit/>
          </a:bodyPr>
          <a:lstStyle>
            <a:defPPr>
              <a:defRPr lang="en-US"/>
            </a:defPPr>
            <a:lvl1pPr algn="just">
              <a:lnSpc>
                <a:spcPct val="200000"/>
              </a:lnSpc>
              <a:defRPr/>
            </a:lvl1pPr>
          </a:lstStyle>
          <a:p>
            <a:r>
              <a:rPr lang="en-US" dirty="0"/>
              <a:t>We ensure that our products meet quality standards and client expectations through rigorous control of materials, processes, and finished products. </a:t>
            </a:r>
            <a:endParaRPr lang="fr-FR" dirty="0"/>
          </a:p>
        </p:txBody>
      </p:sp>
    </p:spTree>
    <p:extLst>
      <p:ext uri="{BB962C8B-B14F-4D97-AF65-F5344CB8AC3E}">
        <p14:creationId xmlns:p14="http://schemas.microsoft.com/office/powerpoint/2010/main" val="992432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EDB90-D595-65FD-F926-76E653EA2AC5}"/>
            </a:ext>
          </a:extLst>
        </p:cNvPr>
        <p:cNvGrpSpPr/>
        <p:nvPr/>
      </p:nvGrpSpPr>
      <p:grpSpPr>
        <a:xfrm>
          <a:off x="0" y="0"/>
          <a:ext cx="0" cy="0"/>
          <a:chOff x="0" y="0"/>
          <a:chExt cx="0" cy="0"/>
        </a:xfrm>
      </p:grpSpPr>
      <p:pic>
        <p:nvPicPr>
          <p:cNvPr id="9" name="Immagine 15">
            <a:extLst>
              <a:ext uri="{FF2B5EF4-FFF2-40B4-BE49-F238E27FC236}">
                <a16:creationId xmlns:a16="http://schemas.microsoft.com/office/drawing/2014/main" id="{D618F5F6-D8E5-B125-3558-476E694593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pic>
        <p:nvPicPr>
          <p:cNvPr id="7" name="Picture 6">
            <a:extLst>
              <a:ext uri="{FF2B5EF4-FFF2-40B4-BE49-F238E27FC236}">
                <a16:creationId xmlns:a16="http://schemas.microsoft.com/office/drawing/2014/main" id="{46416A1A-C275-186F-19CB-F5D6C9FA8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448" y="1438381"/>
            <a:ext cx="4059694" cy="5429893"/>
          </a:xfrm>
          <a:prstGeom prst="rect">
            <a:avLst/>
          </a:prstGeom>
        </p:spPr>
      </p:pic>
      <p:pic>
        <p:nvPicPr>
          <p:cNvPr id="8" name="Picture 7">
            <a:extLst>
              <a:ext uri="{FF2B5EF4-FFF2-40B4-BE49-F238E27FC236}">
                <a16:creationId xmlns:a16="http://schemas.microsoft.com/office/drawing/2014/main" id="{C5A57EF6-BC23-C3F7-B803-432ACD7C4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9580" y="1425537"/>
            <a:ext cx="4072420" cy="5429893"/>
          </a:xfrm>
          <a:prstGeom prst="rect">
            <a:avLst/>
          </a:prstGeom>
        </p:spPr>
      </p:pic>
      <p:pic>
        <p:nvPicPr>
          <p:cNvPr id="14" name="Picture 13">
            <a:extLst>
              <a:ext uri="{FF2B5EF4-FFF2-40B4-BE49-F238E27FC236}">
                <a16:creationId xmlns:a16="http://schemas.microsoft.com/office/drawing/2014/main" id="{A3151298-AD2C-944B-F750-522820508692}"/>
              </a:ext>
            </a:extLst>
          </p:cNvPr>
          <p:cNvPicPr>
            <a:picLocks noChangeAspect="1"/>
          </p:cNvPicPr>
          <p:nvPr/>
        </p:nvPicPr>
        <p:blipFill>
          <a:blip r:embed="rId5"/>
          <a:stretch>
            <a:fillRect/>
          </a:stretch>
        </p:blipFill>
        <p:spPr>
          <a:xfrm>
            <a:off x="1668909" y="1425537"/>
            <a:ext cx="3371540" cy="5442737"/>
          </a:xfrm>
          <a:prstGeom prst="rect">
            <a:avLst/>
          </a:prstGeom>
        </p:spPr>
      </p:pic>
      <p:sp>
        <p:nvSpPr>
          <p:cNvPr id="15" name="TextBox 14">
            <a:extLst>
              <a:ext uri="{FF2B5EF4-FFF2-40B4-BE49-F238E27FC236}">
                <a16:creationId xmlns:a16="http://schemas.microsoft.com/office/drawing/2014/main" id="{25A1AEB7-D849-14F2-B1C4-5F2C2FB4E01B}"/>
              </a:ext>
            </a:extLst>
          </p:cNvPr>
          <p:cNvSpPr txBox="1"/>
          <p:nvPr/>
        </p:nvSpPr>
        <p:spPr>
          <a:xfrm>
            <a:off x="1565246" y="40892"/>
            <a:ext cx="10609779"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defPPr>
              <a:defRPr lang="en-US"/>
            </a:defPPr>
            <a:lvl1pPr>
              <a:defRPr sz="2800" b="1">
                <a:ln w="0"/>
                <a:solidFill>
                  <a:schemeClr val="accent1"/>
                </a:solidFill>
                <a:effectLst>
                  <a:outerShdw blurRad="38100" dist="25400" dir="5400000" algn="ctr" rotWithShape="0">
                    <a:srgbClr val="6E747A">
                      <a:alpha val="43000"/>
                    </a:srgbClr>
                  </a:outerShdw>
                </a:effectLst>
              </a:defRPr>
            </a:lvl1pPr>
          </a:lstStyle>
          <a:p>
            <a:r>
              <a:rPr lang="en-US" dirty="0"/>
              <a:t>Quality above all, to ensure the complete satisfaction of our clients</a:t>
            </a:r>
            <a:endParaRPr lang="fr-FR" dirty="0"/>
          </a:p>
        </p:txBody>
      </p:sp>
      <p:sp>
        <p:nvSpPr>
          <p:cNvPr id="16" name="TextBox 15">
            <a:extLst>
              <a:ext uri="{FF2B5EF4-FFF2-40B4-BE49-F238E27FC236}">
                <a16:creationId xmlns:a16="http://schemas.microsoft.com/office/drawing/2014/main" id="{4E96DCC2-739E-8F3F-D53D-7B96846257FB}"/>
              </a:ext>
            </a:extLst>
          </p:cNvPr>
          <p:cNvSpPr txBox="1"/>
          <p:nvPr/>
        </p:nvSpPr>
        <p:spPr>
          <a:xfrm>
            <a:off x="1685511" y="621370"/>
            <a:ext cx="6275670" cy="400110"/>
          </a:xfrm>
          <a:prstGeom prst="rect">
            <a:avLst/>
          </a:prstGeom>
          <a:noFill/>
        </p:spPr>
        <p:txBody>
          <a:bodyPr wrap="square">
            <a:spAutoFit/>
          </a:bodyPr>
          <a:lstStyle/>
          <a:p>
            <a:r>
              <a:rPr lang="en-US" sz="2000" b="1" dirty="0"/>
              <a:t>DFT (Dry Film Thickness) measurement of paint</a:t>
            </a:r>
            <a:endParaRPr lang="fr-FR" sz="2000" b="1" dirty="0"/>
          </a:p>
        </p:txBody>
      </p:sp>
    </p:spTree>
    <p:extLst>
      <p:ext uri="{BB962C8B-B14F-4D97-AF65-F5344CB8AC3E}">
        <p14:creationId xmlns:p14="http://schemas.microsoft.com/office/powerpoint/2010/main" val="1205841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7AA5B-1C32-8E23-E769-21A04CB4B79D}"/>
            </a:ext>
          </a:extLst>
        </p:cNvPr>
        <p:cNvGrpSpPr/>
        <p:nvPr/>
      </p:nvGrpSpPr>
      <p:grpSpPr>
        <a:xfrm>
          <a:off x="0" y="0"/>
          <a:ext cx="0" cy="0"/>
          <a:chOff x="0" y="0"/>
          <a:chExt cx="0" cy="0"/>
        </a:xfrm>
      </p:grpSpPr>
      <p:pic>
        <p:nvPicPr>
          <p:cNvPr id="4" name="Immagine 15">
            <a:extLst>
              <a:ext uri="{FF2B5EF4-FFF2-40B4-BE49-F238E27FC236}">
                <a16:creationId xmlns:a16="http://schemas.microsoft.com/office/drawing/2014/main" id="{3BD028E2-1C68-113C-AB8A-4755D3578F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4492" y="818117"/>
            <a:ext cx="3468795" cy="1927245"/>
          </a:xfrm>
          <a:prstGeom prst="rect">
            <a:avLst/>
          </a:prstGeom>
        </p:spPr>
      </p:pic>
      <p:sp>
        <p:nvSpPr>
          <p:cNvPr id="6" name="TextBox 5">
            <a:extLst>
              <a:ext uri="{FF2B5EF4-FFF2-40B4-BE49-F238E27FC236}">
                <a16:creationId xmlns:a16="http://schemas.microsoft.com/office/drawing/2014/main" id="{9F43ABE4-5680-1B06-8D45-9082A589B441}"/>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err="1">
                <a:ln w="0"/>
                <a:solidFill>
                  <a:schemeClr val="accent1"/>
                </a:solidFill>
                <a:effectLst>
                  <a:outerShdw blurRad="38100" dist="25400" dir="5400000" algn="ctr" rotWithShape="0">
                    <a:srgbClr val="6E747A">
                      <a:alpha val="43000"/>
                    </a:srgbClr>
                  </a:outerShdw>
                </a:effectLst>
              </a:rPr>
              <a:t>Company</a:t>
            </a:r>
            <a:r>
              <a:rPr lang="fr-FR" sz="2800" b="1" dirty="0">
                <a:ln w="0"/>
                <a:solidFill>
                  <a:schemeClr val="accent1"/>
                </a:solidFill>
                <a:effectLst>
                  <a:outerShdw blurRad="38100" dist="25400" dir="5400000" algn="ctr" rotWithShape="0">
                    <a:srgbClr val="6E747A">
                      <a:alpha val="43000"/>
                    </a:srgbClr>
                  </a:outerShdw>
                </a:effectLst>
              </a:rPr>
              <a:t> information:</a:t>
            </a:r>
          </a:p>
        </p:txBody>
      </p:sp>
      <p:sp>
        <p:nvSpPr>
          <p:cNvPr id="8" name="TextBox 7">
            <a:extLst>
              <a:ext uri="{FF2B5EF4-FFF2-40B4-BE49-F238E27FC236}">
                <a16:creationId xmlns:a16="http://schemas.microsoft.com/office/drawing/2014/main" id="{74993F7F-693E-5CDA-7D7D-E9F2827D1DFF}"/>
              </a:ext>
            </a:extLst>
          </p:cNvPr>
          <p:cNvSpPr txBox="1"/>
          <p:nvPr/>
        </p:nvSpPr>
        <p:spPr>
          <a:xfrm>
            <a:off x="1846780" y="920859"/>
            <a:ext cx="6097712" cy="2230739"/>
          </a:xfrm>
          <a:prstGeom prst="rect">
            <a:avLst/>
          </a:prstGeom>
          <a:noFill/>
        </p:spPr>
        <p:txBody>
          <a:bodyPr wrap="square">
            <a:spAutoFit/>
          </a:bodyPr>
          <a:lstStyle/>
          <a:p>
            <a:pPr>
              <a:lnSpc>
                <a:spcPct val="200000"/>
              </a:lnSpc>
            </a:pPr>
            <a:r>
              <a:rPr lang="en-US" b="1" dirty="0">
                <a:latin typeface="Calibri" panose="020F0502020204030204" pitchFamily="34" charset="0"/>
                <a:ea typeface="Calibri" panose="020F0502020204030204" pitchFamily="34" charset="0"/>
                <a:cs typeface="Calibri" panose="020F0502020204030204" pitchFamily="34" charset="0"/>
              </a:rPr>
              <a:t>Founding date: 2005</a:t>
            </a:r>
          </a:p>
          <a:p>
            <a:pPr>
              <a:lnSpc>
                <a:spcPct val="200000"/>
              </a:lnSpc>
            </a:pPr>
            <a:r>
              <a:rPr lang="en-US" b="1" dirty="0">
                <a:latin typeface="Calibri" panose="020F0502020204030204" pitchFamily="34" charset="0"/>
                <a:ea typeface="Calibri" panose="020F0502020204030204" pitchFamily="34" charset="0"/>
                <a:cs typeface="Calibri" panose="020F0502020204030204" pitchFamily="34" charset="0"/>
              </a:rPr>
              <a:t>Founder: KACEMY Abderahman</a:t>
            </a:r>
          </a:p>
          <a:p>
            <a:pPr>
              <a:lnSpc>
                <a:spcPct val="200000"/>
              </a:lnSpc>
            </a:pPr>
            <a:r>
              <a:rPr lang="en-US" b="1" dirty="0">
                <a:latin typeface="Calibri" panose="020F0502020204030204" pitchFamily="34" charset="0"/>
                <a:ea typeface="Calibri" panose="020F0502020204030204" pitchFamily="34" charset="0"/>
                <a:cs typeface="Calibri" panose="020F0502020204030204" pitchFamily="34" charset="0"/>
              </a:rPr>
              <a:t>Field of activity: </a:t>
            </a:r>
            <a:r>
              <a:rPr lang="en-US" b="1" dirty="0" err="1">
                <a:latin typeface="Calibri" panose="020F0502020204030204" pitchFamily="34" charset="0"/>
                <a:ea typeface="Calibri" panose="020F0502020204030204" pitchFamily="34" charset="0"/>
                <a:cs typeface="Calibri" panose="020F0502020204030204" pitchFamily="34" charset="0"/>
              </a:rPr>
              <a:t>Boilermaking</a:t>
            </a:r>
            <a:r>
              <a:rPr lang="en-US" b="1" dirty="0">
                <a:latin typeface="Calibri" panose="020F0502020204030204" pitchFamily="34" charset="0"/>
                <a:ea typeface="Calibri" panose="020F0502020204030204" pitchFamily="34" charset="0"/>
                <a:cs typeface="Calibri" panose="020F0502020204030204" pitchFamily="34" charset="0"/>
              </a:rPr>
              <a:t> and structural steelwork</a:t>
            </a:r>
          </a:p>
          <a:p>
            <a:pPr>
              <a:lnSpc>
                <a:spcPct val="200000"/>
              </a:lnSpc>
            </a:pPr>
            <a:r>
              <a:rPr lang="en-US" b="1" dirty="0">
                <a:latin typeface="Calibri" panose="020F0502020204030204" pitchFamily="34" charset="0"/>
                <a:ea typeface="Calibri" panose="020F0502020204030204" pitchFamily="34" charset="0"/>
                <a:cs typeface="Calibri" panose="020F0502020204030204" pitchFamily="34" charset="0"/>
              </a:rPr>
              <a:t>Number of employees: 50</a:t>
            </a:r>
            <a:endParaRPr lang="fr-FR" b="1" dirty="0">
              <a:latin typeface="Calibri" panose="020F0502020204030204" pitchFamily="34" charset="0"/>
              <a:ea typeface="Calibri" panose="020F0502020204030204" pitchFamily="34" charset="0"/>
              <a:cs typeface="Calibri" panose="020F0502020204030204" pitchFamily="34" charset="0"/>
            </a:endParaRPr>
          </a:p>
        </p:txBody>
      </p:sp>
      <p:cxnSp>
        <p:nvCxnSpPr>
          <p:cNvPr id="10" name="Straight Connector 9">
            <a:extLst>
              <a:ext uri="{FF2B5EF4-FFF2-40B4-BE49-F238E27FC236}">
                <a16:creationId xmlns:a16="http://schemas.microsoft.com/office/drawing/2014/main" id="{0367C270-6F4D-A83E-3D29-51D9DBABEA4D}"/>
              </a:ext>
            </a:extLst>
          </p:cNvPr>
          <p:cNvCxnSpPr/>
          <p:nvPr/>
        </p:nvCxnSpPr>
        <p:spPr>
          <a:xfrm>
            <a:off x="1602769" y="3534310"/>
            <a:ext cx="1010977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0BBA3EB-419B-8F9D-FEBF-76D0ED8F5297}"/>
              </a:ext>
            </a:extLst>
          </p:cNvPr>
          <p:cNvSpPr txBox="1"/>
          <p:nvPr/>
        </p:nvSpPr>
        <p:spPr>
          <a:xfrm>
            <a:off x="2052263" y="3675987"/>
            <a:ext cx="8992456" cy="2784737"/>
          </a:xfrm>
          <a:prstGeom prst="rect">
            <a:avLst/>
          </a:prstGeom>
          <a:noFill/>
        </p:spPr>
        <p:txBody>
          <a:bodyPr wrap="square">
            <a:spAutoFit/>
          </a:bodyPr>
          <a:lstStyle/>
          <a:p>
            <a:pPr>
              <a:lnSpc>
                <a:spcPct val="200000"/>
              </a:lnSpc>
            </a:pPr>
            <a:r>
              <a:rPr lang="fr-FR" b="1" dirty="0">
                <a:solidFill>
                  <a:schemeClr val="accent1">
                    <a:lumMod val="50000"/>
                  </a:schemeClr>
                </a:solidFill>
              </a:rPr>
              <a:t>MECOSO has extensive expertise in:</a:t>
            </a:r>
          </a:p>
          <a:p>
            <a:pPr marL="742950" lvl="1" indent="-285750">
              <a:lnSpc>
                <a:spcPct val="200000"/>
              </a:lnSpc>
              <a:buFont typeface="Wingdings" panose="05000000000000000000" pitchFamily="2" charset="2"/>
              <a:buChar char="§"/>
            </a:pPr>
            <a:r>
              <a:rPr lang="fr-FR" dirty="0"/>
              <a:t>The design, manufacture and </a:t>
            </a:r>
            <a:r>
              <a:rPr lang="fr-FR" dirty="0" err="1"/>
              <a:t>assembly</a:t>
            </a:r>
            <a:r>
              <a:rPr lang="fr-FR" dirty="0"/>
              <a:t> of </a:t>
            </a:r>
            <a:r>
              <a:rPr lang="fr-FR" dirty="0" err="1"/>
              <a:t>metal</a:t>
            </a:r>
            <a:r>
              <a:rPr lang="fr-FR" dirty="0"/>
              <a:t> structures for all industries</a:t>
            </a:r>
          </a:p>
          <a:p>
            <a:pPr marL="742950" lvl="1" indent="-285750">
              <a:lnSpc>
                <a:spcPct val="200000"/>
              </a:lnSpc>
              <a:buFont typeface="Wingdings" panose="05000000000000000000" pitchFamily="2" charset="2"/>
              <a:buChar char="§"/>
            </a:pPr>
            <a:r>
              <a:rPr lang="fr-FR" dirty="0" err="1"/>
              <a:t>Boilermaking</a:t>
            </a:r>
            <a:r>
              <a:rPr lang="fr-FR" dirty="0"/>
              <a:t> and </a:t>
            </a:r>
            <a:r>
              <a:rPr lang="fr-FR" dirty="0" err="1"/>
              <a:t>industrial</a:t>
            </a:r>
            <a:r>
              <a:rPr lang="fr-FR" dirty="0"/>
              <a:t> </a:t>
            </a:r>
            <a:r>
              <a:rPr lang="fr-FR" dirty="0" err="1"/>
              <a:t>piping</a:t>
            </a:r>
            <a:r>
              <a:rPr lang="fr-FR" dirty="0"/>
              <a:t> </a:t>
            </a:r>
          </a:p>
          <a:p>
            <a:pPr marL="742950" lvl="1" indent="-285750">
              <a:lnSpc>
                <a:spcPct val="200000"/>
              </a:lnSpc>
              <a:buFont typeface="Wingdings" panose="05000000000000000000" pitchFamily="2" charset="2"/>
              <a:buChar char="§"/>
            </a:pPr>
            <a:r>
              <a:rPr lang="fr-FR" dirty="0"/>
              <a:t>Equipment installation and plant </a:t>
            </a:r>
            <a:r>
              <a:rPr lang="fr-FR" dirty="0" err="1"/>
              <a:t>assembly</a:t>
            </a:r>
            <a:endParaRPr lang="fr-FR" dirty="0"/>
          </a:p>
          <a:p>
            <a:pPr marL="742950" lvl="1" indent="-285750">
              <a:lnSpc>
                <a:spcPct val="200000"/>
              </a:lnSpc>
              <a:buFont typeface="Wingdings" panose="05000000000000000000" pitchFamily="2" charset="2"/>
              <a:buChar char="§"/>
            </a:pPr>
            <a:r>
              <a:rPr lang="fr-FR" dirty="0"/>
              <a:t>Commissioning and maintenance support</a:t>
            </a:r>
          </a:p>
        </p:txBody>
      </p:sp>
    </p:spTree>
    <p:extLst>
      <p:ext uri="{BB962C8B-B14F-4D97-AF65-F5344CB8AC3E}">
        <p14:creationId xmlns:p14="http://schemas.microsoft.com/office/powerpoint/2010/main" val="328808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86D6D-8BFE-F64E-E6B3-048928574CCA}"/>
            </a:ext>
          </a:extLst>
        </p:cNvPr>
        <p:cNvGrpSpPr/>
        <p:nvPr/>
      </p:nvGrpSpPr>
      <p:grpSpPr>
        <a:xfrm>
          <a:off x="0" y="0"/>
          <a:ext cx="0" cy="0"/>
          <a:chOff x="0" y="0"/>
          <a:chExt cx="0" cy="0"/>
        </a:xfrm>
      </p:grpSpPr>
      <p:pic>
        <p:nvPicPr>
          <p:cNvPr id="9" name="Immagine 15">
            <a:extLst>
              <a:ext uri="{FF2B5EF4-FFF2-40B4-BE49-F238E27FC236}">
                <a16:creationId xmlns:a16="http://schemas.microsoft.com/office/drawing/2014/main" id="{2720154E-C5E5-6634-F93C-6D03634A48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pic>
        <p:nvPicPr>
          <p:cNvPr id="4" name="Picture 3">
            <a:extLst>
              <a:ext uri="{FF2B5EF4-FFF2-40B4-BE49-F238E27FC236}">
                <a16:creationId xmlns:a16="http://schemas.microsoft.com/office/drawing/2014/main" id="{A57412C1-1DE6-3A57-500B-E9D81432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391" y="1047964"/>
            <a:ext cx="4343910" cy="5810036"/>
          </a:xfrm>
          <a:prstGeom prst="rect">
            <a:avLst/>
          </a:prstGeom>
        </p:spPr>
      </p:pic>
      <p:pic>
        <p:nvPicPr>
          <p:cNvPr id="8" name="Picture 7">
            <a:extLst>
              <a:ext uri="{FF2B5EF4-FFF2-40B4-BE49-F238E27FC236}">
                <a16:creationId xmlns:a16="http://schemas.microsoft.com/office/drawing/2014/main" id="{61A181D9-050B-6BAA-166B-922E44CA7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1887" y="1047962"/>
            <a:ext cx="4343911" cy="5810037"/>
          </a:xfrm>
          <a:prstGeom prst="rect">
            <a:avLst/>
          </a:prstGeom>
        </p:spPr>
      </p:pic>
      <p:sp>
        <p:nvSpPr>
          <p:cNvPr id="10" name="TextBox 9">
            <a:extLst>
              <a:ext uri="{FF2B5EF4-FFF2-40B4-BE49-F238E27FC236}">
                <a16:creationId xmlns:a16="http://schemas.microsoft.com/office/drawing/2014/main" id="{A8D1E7DE-7028-50FF-B3A7-003735B5A58D}"/>
              </a:ext>
            </a:extLst>
          </p:cNvPr>
          <p:cNvSpPr txBox="1"/>
          <p:nvPr/>
        </p:nvSpPr>
        <p:spPr>
          <a:xfrm>
            <a:off x="1565246" y="40892"/>
            <a:ext cx="10609779"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defPPr>
              <a:defRPr lang="en-US"/>
            </a:defPPr>
            <a:lvl1pPr>
              <a:defRPr sz="2800" b="1">
                <a:ln w="0"/>
                <a:solidFill>
                  <a:schemeClr val="accent1"/>
                </a:solidFill>
                <a:effectLst>
                  <a:outerShdw blurRad="38100" dist="25400" dir="5400000" algn="ctr" rotWithShape="0">
                    <a:srgbClr val="6E747A">
                      <a:alpha val="43000"/>
                    </a:srgbClr>
                  </a:outerShdw>
                </a:effectLst>
              </a:defRPr>
            </a:lvl1pPr>
          </a:lstStyle>
          <a:p>
            <a:r>
              <a:rPr lang="en-US" dirty="0"/>
              <a:t>Quality above all, to ensure the complete satisfaction of our clients</a:t>
            </a:r>
            <a:endParaRPr lang="fr-FR" dirty="0"/>
          </a:p>
        </p:txBody>
      </p:sp>
      <p:sp>
        <p:nvSpPr>
          <p:cNvPr id="12" name="TextBox 11">
            <a:extLst>
              <a:ext uri="{FF2B5EF4-FFF2-40B4-BE49-F238E27FC236}">
                <a16:creationId xmlns:a16="http://schemas.microsoft.com/office/drawing/2014/main" id="{01E1BF19-8A53-A513-FA25-058AB4D1861A}"/>
              </a:ext>
            </a:extLst>
          </p:cNvPr>
          <p:cNvSpPr txBox="1"/>
          <p:nvPr/>
        </p:nvSpPr>
        <p:spPr>
          <a:xfrm>
            <a:off x="1685511" y="621370"/>
            <a:ext cx="6275670" cy="400110"/>
          </a:xfrm>
          <a:prstGeom prst="rect">
            <a:avLst/>
          </a:prstGeom>
          <a:noFill/>
        </p:spPr>
        <p:txBody>
          <a:bodyPr wrap="square">
            <a:spAutoFit/>
          </a:bodyPr>
          <a:lstStyle>
            <a:defPPr>
              <a:defRPr lang="en-US"/>
            </a:defPPr>
            <a:lvl1pPr>
              <a:defRPr sz="2000" b="1"/>
            </a:lvl1pPr>
          </a:lstStyle>
          <a:p>
            <a:r>
              <a:rPr lang="en-US" dirty="0"/>
              <a:t>Measurement of roughness and blasting quality</a:t>
            </a:r>
            <a:endParaRPr lang="fr-FR" dirty="0"/>
          </a:p>
        </p:txBody>
      </p:sp>
    </p:spTree>
    <p:extLst>
      <p:ext uri="{BB962C8B-B14F-4D97-AF65-F5344CB8AC3E}">
        <p14:creationId xmlns:p14="http://schemas.microsoft.com/office/powerpoint/2010/main" val="2727514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66E30-1D38-F311-2A6A-9F88E5903E94}"/>
            </a:ext>
          </a:extLst>
        </p:cNvPr>
        <p:cNvGrpSpPr/>
        <p:nvPr/>
      </p:nvGrpSpPr>
      <p:grpSpPr>
        <a:xfrm>
          <a:off x="0" y="0"/>
          <a:ext cx="0" cy="0"/>
          <a:chOff x="0" y="0"/>
          <a:chExt cx="0" cy="0"/>
        </a:xfrm>
      </p:grpSpPr>
      <p:pic>
        <p:nvPicPr>
          <p:cNvPr id="9" name="Immagine 15">
            <a:extLst>
              <a:ext uri="{FF2B5EF4-FFF2-40B4-BE49-F238E27FC236}">
                <a16:creationId xmlns:a16="http://schemas.microsoft.com/office/drawing/2014/main" id="{A015F3F7-E906-91C1-1A89-6FC4800F3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pic>
        <p:nvPicPr>
          <p:cNvPr id="3" name="Picture 2">
            <a:extLst>
              <a:ext uri="{FF2B5EF4-FFF2-40B4-BE49-F238E27FC236}">
                <a16:creationId xmlns:a16="http://schemas.microsoft.com/office/drawing/2014/main" id="{04D0942D-764E-DBB3-13B3-64FF9BFAE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144" y="999732"/>
            <a:ext cx="4393701" cy="5858268"/>
          </a:xfrm>
          <a:prstGeom prst="rect">
            <a:avLst/>
          </a:prstGeom>
        </p:spPr>
      </p:pic>
      <p:sp>
        <p:nvSpPr>
          <p:cNvPr id="8" name="TextBox 7">
            <a:extLst>
              <a:ext uri="{FF2B5EF4-FFF2-40B4-BE49-F238E27FC236}">
                <a16:creationId xmlns:a16="http://schemas.microsoft.com/office/drawing/2014/main" id="{EAC471DA-944E-FA0B-ADED-3C2BF5DBEEC0}"/>
              </a:ext>
            </a:extLst>
          </p:cNvPr>
          <p:cNvSpPr txBox="1"/>
          <p:nvPr/>
        </p:nvSpPr>
        <p:spPr>
          <a:xfrm>
            <a:off x="1565246" y="40892"/>
            <a:ext cx="10609779"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defPPr>
              <a:defRPr lang="en-US"/>
            </a:defPPr>
            <a:lvl1pPr>
              <a:defRPr sz="2800" b="1">
                <a:ln w="0"/>
                <a:solidFill>
                  <a:schemeClr val="accent1"/>
                </a:solidFill>
                <a:effectLst>
                  <a:outerShdw blurRad="38100" dist="25400" dir="5400000" algn="ctr" rotWithShape="0">
                    <a:srgbClr val="6E747A">
                      <a:alpha val="43000"/>
                    </a:srgbClr>
                  </a:outerShdw>
                </a:effectLst>
              </a:defRPr>
            </a:lvl1pPr>
          </a:lstStyle>
          <a:p>
            <a:r>
              <a:rPr lang="en-US" dirty="0"/>
              <a:t>Quality above all, to ensure the complete satisfaction of our clients</a:t>
            </a:r>
            <a:endParaRPr lang="fr-FR" dirty="0"/>
          </a:p>
        </p:txBody>
      </p:sp>
      <p:pic>
        <p:nvPicPr>
          <p:cNvPr id="10" name="Content Placeholder 5">
            <a:extLst>
              <a:ext uri="{FF2B5EF4-FFF2-40B4-BE49-F238E27FC236}">
                <a16:creationId xmlns:a16="http://schemas.microsoft.com/office/drawing/2014/main" id="{E02AAB0E-8924-620A-8B82-F975A238AB7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62452" y="1009358"/>
            <a:ext cx="2771692" cy="5858267"/>
          </a:xfrm>
        </p:spPr>
      </p:pic>
      <p:pic>
        <p:nvPicPr>
          <p:cNvPr id="12" name="Picture 11">
            <a:extLst>
              <a:ext uri="{FF2B5EF4-FFF2-40B4-BE49-F238E27FC236}">
                <a16:creationId xmlns:a16="http://schemas.microsoft.com/office/drawing/2014/main" id="{31EE1AFD-88B4-DC30-FB38-D30C517375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4569" y="999732"/>
            <a:ext cx="4407431" cy="5858268"/>
          </a:xfrm>
          <a:prstGeom prst="rect">
            <a:avLst/>
          </a:prstGeom>
        </p:spPr>
      </p:pic>
      <p:sp>
        <p:nvSpPr>
          <p:cNvPr id="15" name="TextBox 14">
            <a:extLst>
              <a:ext uri="{FF2B5EF4-FFF2-40B4-BE49-F238E27FC236}">
                <a16:creationId xmlns:a16="http://schemas.microsoft.com/office/drawing/2014/main" id="{154AB831-0CCC-642C-ACB7-61C77483E601}"/>
              </a:ext>
            </a:extLst>
          </p:cNvPr>
          <p:cNvSpPr txBox="1"/>
          <p:nvPr/>
        </p:nvSpPr>
        <p:spPr>
          <a:xfrm>
            <a:off x="1799925" y="602069"/>
            <a:ext cx="6275670" cy="369332"/>
          </a:xfrm>
          <a:prstGeom prst="rect">
            <a:avLst/>
          </a:prstGeom>
          <a:noFill/>
        </p:spPr>
        <p:txBody>
          <a:bodyPr wrap="square">
            <a:spAutoFit/>
          </a:bodyPr>
          <a:lstStyle>
            <a:defPPr>
              <a:defRPr lang="en-US"/>
            </a:defPPr>
            <a:lvl1pPr>
              <a:defRPr sz="2000" b="1"/>
            </a:lvl1pPr>
          </a:lstStyle>
          <a:p>
            <a:r>
              <a:rPr lang="fr-FR" dirty="0" err="1"/>
              <a:t>Performing</a:t>
            </a:r>
            <a:r>
              <a:rPr lang="fr-FR" dirty="0"/>
              <a:t> NDT</a:t>
            </a:r>
          </a:p>
        </p:txBody>
      </p:sp>
    </p:spTree>
    <p:extLst>
      <p:ext uri="{BB962C8B-B14F-4D97-AF65-F5344CB8AC3E}">
        <p14:creationId xmlns:p14="http://schemas.microsoft.com/office/powerpoint/2010/main" val="414344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F22E0E6-6814-0B73-EB68-E9ECCF142470}"/>
              </a:ext>
            </a:extLst>
          </p:cNvPr>
          <p:cNvGrpSpPr/>
          <p:nvPr/>
        </p:nvGrpSpPr>
        <p:grpSpPr>
          <a:xfrm>
            <a:off x="1402682" y="546943"/>
            <a:ext cx="10765201" cy="5926563"/>
            <a:chOff x="1402682" y="864568"/>
            <a:chExt cx="10765201" cy="5926563"/>
          </a:xfrm>
        </p:grpSpPr>
        <p:pic>
          <p:nvPicPr>
            <p:cNvPr id="11" name="Picture 10">
              <a:extLst>
                <a:ext uri="{FF2B5EF4-FFF2-40B4-BE49-F238E27FC236}">
                  <a16:creationId xmlns:a16="http://schemas.microsoft.com/office/drawing/2014/main" id="{7A8A45CA-1748-8A7D-9615-9537EDE96A5D}"/>
                </a:ext>
              </a:extLst>
            </p:cNvPr>
            <p:cNvPicPr>
              <a:picLocks noChangeAspect="1"/>
            </p:cNvPicPr>
            <p:nvPr/>
          </p:nvPicPr>
          <p:blipFill>
            <a:blip r:embed="rId2"/>
            <a:stretch>
              <a:fillRect/>
            </a:stretch>
          </p:blipFill>
          <p:spPr>
            <a:xfrm>
              <a:off x="4907949" y="1646792"/>
              <a:ext cx="3771900" cy="4985751"/>
            </a:xfrm>
            <a:prstGeom prst="rect">
              <a:avLst/>
            </a:prstGeom>
          </p:spPr>
        </p:pic>
        <p:pic>
          <p:nvPicPr>
            <p:cNvPr id="13" name="Picture 12">
              <a:extLst>
                <a:ext uri="{FF2B5EF4-FFF2-40B4-BE49-F238E27FC236}">
                  <a16:creationId xmlns:a16="http://schemas.microsoft.com/office/drawing/2014/main" id="{040D9F7D-B3CF-B3BD-F9FB-E14771175603}"/>
                </a:ext>
              </a:extLst>
            </p:cNvPr>
            <p:cNvPicPr>
              <a:picLocks noChangeAspect="1"/>
            </p:cNvPicPr>
            <p:nvPr/>
          </p:nvPicPr>
          <p:blipFill>
            <a:blip r:embed="rId3"/>
            <a:stretch>
              <a:fillRect/>
            </a:stretch>
          </p:blipFill>
          <p:spPr>
            <a:xfrm>
              <a:off x="8545099" y="864568"/>
              <a:ext cx="3591426" cy="5926563"/>
            </a:xfrm>
            <a:prstGeom prst="rect">
              <a:avLst/>
            </a:prstGeom>
          </p:spPr>
        </p:pic>
        <p:pic>
          <p:nvPicPr>
            <p:cNvPr id="15" name="Picture 14">
              <a:extLst>
                <a:ext uri="{FF2B5EF4-FFF2-40B4-BE49-F238E27FC236}">
                  <a16:creationId xmlns:a16="http://schemas.microsoft.com/office/drawing/2014/main" id="{820479FD-A9CC-3390-ACCD-280C1C4420A7}"/>
                </a:ext>
              </a:extLst>
            </p:cNvPr>
            <p:cNvPicPr>
              <a:picLocks noChangeAspect="1"/>
            </p:cNvPicPr>
            <p:nvPr/>
          </p:nvPicPr>
          <p:blipFill>
            <a:blip r:embed="rId4"/>
            <a:stretch>
              <a:fillRect/>
            </a:stretch>
          </p:blipFill>
          <p:spPr>
            <a:xfrm>
              <a:off x="1402682" y="2621855"/>
              <a:ext cx="3556277" cy="3470927"/>
            </a:xfrm>
            <a:prstGeom prst="rect">
              <a:avLst/>
            </a:prstGeom>
          </p:spPr>
        </p:pic>
        <p:pic>
          <p:nvPicPr>
            <p:cNvPr id="17" name="Picture 16">
              <a:extLst>
                <a:ext uri="{FF2B5EF4-FFF2-40B4-BE49-F238E27FC236}">
                  <a16:creationId xmlns:a16="http://schemas.microsoft.com/office/drawing/2014/main" id="{AB8DDAED-7484-ECEB-5C3A-3D9CAB28A1E7}"/>
                </a:ext>
              </a:extLst>
            </p:cNvPr>
            <p:cNvPicPr>
              <a:picLocks noChangeAspect="1"/>
            </p:cNvPicPr>
            <p:nvPr/>
          </p:nvPicPr>
          <p:blipFill>
            <a:blip r:embed="rId5"/>
            <a:stretch>
              <a:fillRect/>
            </a:stretch>
          </p:blipFill>
          <p:spPr>
            <a:xfrm>
              <a:off x="7664449" y="1724485"/>
              <a:ext cx="880649" cy="315724"/>
            </a:xfrm>
            <a:prstGeom prst="rect">
              <a:avLst/>
            </a:prstGeom>
          </p:spPr>
        </p:pic>
        <p:pic>
          <p:nvPicPr>
            <p:cNvPr id="18" name="Picture 17">
              <a:extLst>
                <a:ext uri="{FF2B5EF4-FFF2-40B4-BE49-F238E27FC236}">
                  <a16:creationId xmlns:a16="http://schemas.microsoft.com/office/drawing/2014/main" id="{B36DF515-9DFD-55CB-0581-DF3353C15ED2}"/>
                </a:ext>
              </a:extLst>
            </p:cNvPr>
            <p:cNvPicPr>
              <a:picLocks noChangeAspect="1"/>
            </p:cNvPicPr>
            <p:nvPr/>
          </p:nvPicPr>
          <p:blipFill>
            <a:blip r:embed="rId5"/>
            <a:stretch>
              <a:fillRect/>
            </a:stretch>
          </p:blipFill>
          <p:spPr>
            <a:xfrm>
              <a:off x="11174004" y="901529"/>
              <a:ext cx="993879" cy="320884"/>
            </a:xfrm>
            <a:prstGeom prst="rect">
              <a:avLst/>
            </a:prstGeom>
          </p:spPr>
        </p:pic>
      </p:grpSp>
      <p:sp>
        <p:nvSpPr>
          <p:cNvPr id="20" name="TextBox 19">
            <a:extLst>
              <a:ext uri="{FF2B5EF4-FFF2-40B4-BE49-F238E27FC236}">
                <a16:creationId xmlns:a16="http://schemas.microsoft.com/office/drawing/2014/main" id="{703958D5-695D-0E56-0009-EE6ACB1C50F1}"/>
              </a:ext>
            </a:extLst>
          </p:cNvPr>
          <p:cNvSpPr txBox="1"/>
          <p:nvPr/>
        </p:nvSpPr>
        <p:spPr>
          <a:xfrm>
            <a:off x="1565246" y="40892"/>
            <a:ext cx="10609779"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defPPr>
              <a:defRPr lang="en-US"/>
            </a:defPPr>
            <a:lvl1pPr>
              <a:defRPr sz="2800" b="1">
                <a:ln w="0"/>
                <a:solidFill>
                  <a:schemeClr val="accent1"/>
                </a:solidFill>
                <a:effectLst>
                  <a:outerShdw blurRad="38100" dist="25400" dir="5400000" algn="ctr" rotWithShape="0">
                    <a:srgbClr val="6E747A">
                      <a:alpha val="43000"/>
                    </a:srgbClr>
                  </a:outerShdw>
                </a:effectLst>
              </a:defRPr>
            </a:lvl1pPr>
          </a:lstStyle>
          <a:p>
            <a:r>
              <a:rPr lang="en-US" dirty="0"/>
              <a:t>Quality above all, to ensure the complete satisfaction of our clients</a:t>
            </a:r>
            <a:endParaRPr lang="fr-FR" dirty="0"/>
          </a:p>
        </p:txBody>
      </p:sp>
      <p:sp>
        <p:nvSpPr>
          <p:cNvPr id="22" name="TextBox 21">
            <a:extLst>
              <a:ext uri="{FF2B5EF4-FFF2-40B4-BE49-F238E27FC236}">
                <a16:creationId xmlns:a16="http://schemas.microsoft.com/office/drawing/2014/main" id="{522B911F-EDB3-DC3A-70CA-0EA961133CB6}"/>
              </a:ext>
            </a:extLst>
          </p:cNvPr>
          <p:cNvSpPr txBox="1"/>
          <p:nvPr/>
        </p:nvSpPr>
        <p:spPr>
          <a:xfrm>
            <a:off x="1343859" y="710045"/>
            <a:ext cx="6275670" cy="1122743"/>
          </a:xfrm>
          <a:prstGeom prst="rect">
            <a:avLst/>
          </a:prstGeom>
          <a:noFill/>
        </p:spPr>
        <p:txBody>
          <a:bodyPr wrap="square">
            <a:spAutoFit/>
          </a:bodyPr>
          <a:lstStyle>
            <a:defPPr>
              <a:defRPr lang="en-US"/>
            </a:defPPr>
            <a:lvl1pPr algn="just">
              <a:lnSpc>
                <a:spcPct val="200000"/>
              </a:lnSpc>
              <a:defRPr/>
            </a:lvl1pPr>
          </a:lstStyle>
          <a:p>
            <a:r>
              <a:rPr lang="en-US" dirty="0"/>
              <a:t>All NDTs performed are reported and recorded. Specific documentation is used for each NDT</a:t>
            </a:r>
            <a:endParaRPr lang="fr-FR" dirty="0"/>
          </a:p>
        </p:txBody>
      </p:sp>
      <p:pic>
        <p:nvPicPr>
          <p:cNvPr id="23" name="Immagine 15">
            <a:extLst>
              <a:ext uri="{FF2B5EF4-FFF2-40B4-BE49-F238E27FC236}">
                <a16:creationId xmlns:a16="http://schemas.microsoft.com/office/drawing/2014/main" id="{3B016EB5-1675-8832-FDEA-2DC898900B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Tree>
    <p:extLst>
      <p:ext uri="{BB962C8B-B14F-4D97-AF65-F5344CB8AC3E}">
        <p14:creationId xmlns:p14="http://schemas.microsoft.com/office/powerpoint/2010/main" val="4162404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72D5C-5EB8-849A-58F6-196DD6F91B7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39260EE-704F-A75D-6B43-932ED52ED253}"/>
              </a:ext>
            </a:extLst>
          </p:cNvPr>
          <p:cNvSpPr txBox="1"/>
          <p:nvPr/>
        </p:nvSpPr>
        <p:spPr>
          <a:xfrm>
            <a:off x="1240176" y="2251434"/>
            <a:ext cx="9711647" cy="2355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Our </a:t>
            </a:r>
            <a:r>
              <a:rPr lang="fr-FR" sz="3200" b="1" dirty="0" err="1">
                <a:ln w="0"/>
                <a:solidFill>
                  <a:schemeClr val="accent1"/>
                </a:solidFill>
                <a:effectLst>
                  <a:outerShdw blurRad="38100" dist="25400" dir="5400000" algn="ctr" rotWithShape="0">
                    <a:srgbClr val="6E747A">
                      <a:alpha val="43000"/>
                    </a:srgbClr>
                  </a:outerShdw>
                </a:effectLst>
              </a:rPr>
              <a:t>activities</a:t>
            </a:r>
            <a:endParaRPr lang="fr-FR" sz="3200" b="1" dirty="0">
              <a:ln w="0"/>
              <a:solidFill>
                <a:schemeClr val="accent1"/>
              </a:solidFill>
              <a:effectLst>
                <a:outerShdw blurRad="38100" dist="25400" dir="5400000" algn="ctr" rotWithShape="0">
                  <a:srgbClr val="6E747A">
                    <a:alpha val="43000"/>
                  </a:srgbClr>
                </a:outerShdw>
              </a:effectLst>
            </a:endParaRPr>
          </a:p>
          <a:p>
            <a:pPr algn="ctr">
              <a:lnSpc>
                <a:spcPct val="250000"/>
              </a:lnSpc>
            </a:pPr>
            <a:r>
              <a:rPr lang="fr-FR" sz="3200" b="1" dirty="0" err="1">
                <a:ln w="0"/>
                <a:solidFill>
                  <a:schemeClr val="accent1"/>
                </a:solidFill>
                <a:effectLst>
                  <a:outerShdw blurRad="38100" dist="25400" dir="5400000" algn="ctr" rotWithShape="0">
                    <a:srgbClr val="6E747A">
                      <a:alpha val="43000"/>
                    </a:srgbClr>
                  </a:outerShdw>
                </a:effectLst>
              </a:rPr>
              <a:t>Thickener</a:t>
            </a:r>
            <a:r>
              <a:rPr lang="fr-FR" sz="3200" b="1" dirty="0">
                <a:ln w="0"/>
                <a:solidFill>
                  <a:schemeClr val="accent1"/>
                </a:solidFill>
                <a:effectLst>
                  <a:outerShdw blurRad="38100" dist="25400" dir="5400000" algn="ctr" rotWithShape="0">
                    <a:srgbClr val="6E747A">
                      <a:alpha val="43000"/>
                    </a:srgbClr>
                  </a:outerShdw>
                </a:effectLst>
              </a:rPr>
              <a:t> </a:t>
            </a:r>
            <a:r>
              <a:rPr lang="fr-FR" sz="3200" b="1" dirty="0" err="1">
                <a:ln w="0"/>
                <a:solidFill>
                  <a:schemeClr val="accent1"/>
                </a:solidFill>
                <a:effectLst>
                  <a:outerShdw blurRad="38100" dist="25400" dir="5400000" algn="ctr" rotWithShape="0">
                    <a:srgbClr val="6E747A">
                      <a:alpha val="43000"/>
                    </a:srgbClr>
                  </a:outerShdw>
                </a:effectLst>
              </a:rPr>
              <a:t>manufacturing</a:t>
            </a:r>
            <a:r>
              <a:rPr lang="fr-FR" sz="3200" b="1" dirty="0">
                <a:ln w="0"/>
                <a:solidFill>
                  <a:schemeClr val="accent1"/>
                </a:solidFill>
                <a:effectLst>
                  <a:outerShdw blurRad="38100" dist="25400" dir="5400000" algn="ctr" rotWithShape="0">
                    <a:srgbClr val="6E747A">
                      <a:alpha val="43000"/>
                    </a:srgbClr>
                  </a:outerShdw>
                </a:effectLst>
              </a:rPr>
              <a:t> and </a:t>
            </a:r>
            <a:r>
              <a:rPr lang="fr-FR" sz="3200" b="1" dirty="0" err="1">
                <a:ln w="0"/>
                <a:solidFill>
                  <a:schemeClr val="accent1"/>
                </a:solidFill>
                <a:effectLst>
                  <a:outerShdw blurRad="38100" dist="25400" dir="5400000" algn="ctr" rotWithShape="0">
                    <a:srgbClr val="6E747A">
                      <a:alpha val="43000"/>
                    </a:srgbClr>
                  </a:outerShdw>
                </a:effectLst>
              </a:rPr>
              <a:t>assembly</a:t>
            </a:r>
            <a:endParaRPr lang="fr-FR" sz="32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CB39E280-E26F-5D31-F445-5BD41D1763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10" y="976045"/>
            <a:ext cx="2114980" cy="1159708"/>
          </a:xfrm>
          <a:prstGeom prst="rect">
            <a:avLst/>
          </a:prstGeom>
        </p:spPr>
      </p:pic>
    </p:spTree>
    <p:extLst>
      <p:ext uri="{BB962C8B-B14F-4D97-AF65-F5344CB8AC3E}">
        <p14:creationId xmlns:p14="http://schemas.microsoft.com/office/powerpoint/2010/main" val="3256103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D9AC8-766F-D90F-A77E-2331FB387CC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00AB99C-203A-F834-C3C3-E2160467F575}"/>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Thickener</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90380542-6D1E-FA66-5628-611E6EFA2A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DB3000D2-6E20-A6B6-8F28-30C064E38426}"/>
              </a:ext>
            </a:extLst>
          </p:cNvPr>
          <p:cNvSpPr txBox="1"/>
          <p:nvPr/>
        </p:nvSpPr>
        <p:spPr>
          <a:xfrm>
            <a:off x="1829067" y="1130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Manufacture and installation of a Ø14m thickener</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sz="2700" spc="-50" dirty="0">
                <a:solidFill>
                  <a:schemeClr val="accent1">
                    <a:lumMod val="50000"/>
                  </a:schemeClr>
                </a:solidFill>
                <a:latin typeface="Calibri Light"/>
                <a:cs typeface="Calibri Light"/>
              </a:rPr>
              <a:t> </a:t>
            </a:r>
            <a:r>
              <a:rPr sz="2700" dirty="0">
                <a:solidFill>
                  <a:schemeClr val="accent1">
                    <a:lumMod val="50000"/>
                  </a:schemeClr>
                </a:solidFill>
                <a:latin typeface="Calibri Light"/>
                <a:cs typeface="Calibri Light"/>
              </a:rPr>
              <a:t>SOMIFER</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2012</a:t>
            </a:r>
            <a:endParaRPr sz="2700" dirty="0">
              <a:solidFill>
                <a:schemeClr val="accent1">
                  <a:lumMod val="50000"/>
                </a:schemeClr>
              </a:solidFill>
              <a:latin typeface="Calibri Light"/>
              <a:cs typeface="Calibri Light"/>
            </a:endParaRPr>
          </a:p>
        </p:txBody>
      </p:sp>
      <p:grpSp>
        <p:nvGrpSpPr>
          <p:cNvPr id="11" name="object 8">
            <a:extLst>
              <a:ext uri="{FF2B5EF4-FFF2-40B4-BE49-F238E27FC236}">
                <a16:creationId xmlns:a16="http://schemas.microsoft.com/office/drawing/2014/main" id="{2545631B-3449-B307-144A-A3850F89795A}"/>
              </a:ext>
            </a:extLst>
          </p:cNvPr>
          <p:cNvGrpSpPr/>
          <p:nvPr/>
        </p:nvGrpSpPr>
        <p:grpSpPr>
          <a:xfrm>
            <a:off x="4489807" y="2504056"/>
            <a:ext cx="6503542" cy="4191856"/>
            <a:chOff x="3503676" y="2662440"/>
            <a:chExt cx="5285740" cy="3329940"/>
          </a:xfrm>
        </p:grpSpPr>
        <p:pic>
          <p:nvPicPr>
            <p:cNvPr id="12" name="object 9">
              <a:extLst>
                <a:ext uri="{FF2B5EF4-FFF2-40B4-BE49-F238E27FC236}">
                  <a16:creationId xmlns:a16="http://schemas.microsoft.com/office/drawing/2014/main" id="{52466ECA-BC1E-D5D2-C765-9D3EADE13667}"/>
                </a:ext>
              </a:extLst>
            </p:cNvPr>
            <p:cNvPicPr/>
            <p:nvPr/>
          </p:nvPicPr>
          <p:blipFill>
            <a:blip r:embed="rId3" cstate="print"/>
            <a:stretch>
              <a:fillRect/>
            </a:stretch>
          </p:blipFill>
          <p:spPr>
            <a:xfrm>
              <a:off x="3503676" y="2662440"/>
              <a:ext cx="5285232" cy="3329940"/>
            </a:xfrm>
            <a:prstGeom prst="rect">
              <a:avLst/>
            </a:prstGeom>
          </p:spPr>
        </p:pic>
        <p:pic>
          <p:nvPicPr>
            <p:cNvPr id="13" name="object 10">
              <a:extLst>
                <a:ext uri="{FF2B5EF4-FFF2-40B4-BE49-F238E27FC236}">
                  <a16:creationId xmlns:a16="http://schemas.microsoft.com/office/drawing/2014/main" id="{32301BC7-4544-622C-01FC-A149F1029D54}"/>
                </a:ext>
              </a:extLst>
            </p:cNvPr>
            <p:cNvPicPr/>
            <p:nvPr/>
          </p:nvPicPr>
          <p:blipFill>
            <a:blip r:embed="rId4" cstate="print"/>
            <a:stretch>
              <a:fillRect/>
            </a:stretch>
          </p:blipFill>
          <p:spPr>
            <a:xfrm>
              <a:off x="3695700" y="2854452"/>
              <a:ext cx="4914900" cy="2959608"/>
            </a:xfrm>
            <a:prstGeom prst="rect">
              <a:avLst/>
            </a:prstGeom>
          </p:spPr>
        </p:pic>
      </p:grpSp>
    </p:spTree>
    <p:extLst>
      <p:ext uri="{BB962C8B-B14F-4D97-AF65-F5344CB8AC3E}">
        <p14:creationId xmlns:p14="http://schemas.microsoft.com/office/powerpoint/2010/main" val="2432903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95142-AA37-49CF-48F1-DD4532F5B15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29559B-B0A8-CA0C-636F-46E3C94B82B1}"/>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Thickener</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D95159C6-194A-9107-B8D8-90A9A84BAD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770CF9B5-5EA1-B4C7-B6B9-B801A85772FD}"/>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Manufacture and installation of a Ø30m thickener</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sz="2700" spc="-50" dirty="0">
                <a:solidFill>
                  <a:schemeClr val="accent1">
                    <a:lumMod val="50000"/>
                  </a:schemeClr>
                </a:solidFill>
                <a:latin typeface="Calibri Light"/>
                <a:cs typeface="Calibri Light"/>
              </a:rPr>
              <a:t> </a:t>
            </a:r>
            <a:r>
              <a:rPr lang="fr-FR" sz="2700" spc="-50" dirty="0">
                <a:solidFill>
                  <a:schemeClr val="accent1">
                    <a:lumMod val="50000"/>
                  </a:schemeClr>
                </a:solidFill>
                <a:latin typeface="Calibri Light"/>
                <a:cs typeface="Calibri Light"/>
              </a:rPr>
              <a:t>CO-COMPANY</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2017</a:t>
            </a:r>
            <a:endParaRPr sz="2700" dirty="0">
              <a:solidFill>
                <a:schemeClr val="accent1">
                  <a:lumMod val="50000"/>
                </a:schemeClr>
              </a:solidFill>
              <a:latin typeface="Calibri Light"/>
              <a:cs typeface="Calibri Light"/>
            </a:endParaRPr>
          </a:p>
        </p:txBody>
      </p:sp>
      <p:pic>
        <p:nvPicPr>
          <p:cNvPr id="2" name="object 3">
            <a:extLst>
              <a:ext uri="{FF2B5EF4-FFF2-40B4-BE49-F238E27FC236}">
                <a16:creationId xmlns:a16="http://schemas.microsoft.com/office/drawing/2014/main" id="{684665E6-350A-EEB5-9B36-33A77AD5B019}"/>
              </a:ext>
            </a:extLst>
          </p:cNvPr>
          <p:cNvPicPr/>
          <p:nvPr/>
        </p:nvPicPr>
        <p:blipFill>
          <a:blip r:embed="rId3" cstate="print"/>
          <a:stretch>
            <a:fillRect/>
          </a:stretch>
        </p:blipFill>
        <p:spPr>
          <a:xfrm>
            <a:off x="2093356" y="2821689"/>
            <a:ext cx="4632960" cy="3493008"/>
          </a:xfrm>
          <a:prstGeom prst="rect">
            <a:avLst/>
          </a:prstGeom>
        </p:spPr>
      </p:pic>
      <p:pic>
        <p:nvPicPr>
          <p:cNvPr id="3" name="object 4">
            <a:extLst>
              <a:ext uri="{FF2B5EF4-FFF2-40B4-BE49-F238E27FC236}">
                <a16:creationId xmlns:a16="http://schemas.microsoft.com/office/drawing/2014/main" id="{1533877B-17D7-C42D-938B-AE0748E04E82}"/>
              </a:ext>
            </a:extLst>
          </p:cNvPr>
          <p:cNvPicPr/>
          <p:nvPr/>
        </p:nvPicPr>
        <p:blipFill>
          <a:blip r:embed="rId4" cstate="print"/>
          <a:stretch>
            <a:fillRect/>
          </a:stretch>
        </p:blipFill>
        <p:spPr>
          <a:xfrm>
            <a:off x="7197233" y="2821689"/>
            <a:ext cx="4669536" cy="3493008"/>
          </a:xfrm>
          <a:prstGeom prst="rect">
            <a:avLst/>
          </a:prstGeom>
        </p:spPr>
      </p:pic>
    </p:spTree>
    <p:extLst>
      <p:ext uri="{BB962C8B-B14F-4D97-AF65-F5344CB8AC3E}">
        <p14:creationId xmlns:p14="http://schemas.microsoft.com/office/powerpoint/2010/main" val="835531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F3B01-9D89-1DDF-D2D0-5264524E2FD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DD77E2E-0C93-A63A-A5B8-46B648D457E3}"/>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Thickener</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E01B96A2-6DF1-169E-934D-4A4E346BBE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6DF7E57D-9D58-0A0D-AA75-060021AA3F34}"/>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Manufacture and installation of a Ø22m thickener (4 thickeners)</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SMI</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2018</a:t>
            </a:r>
            <a:endParaRPr sz="2700" dirty="0">
              <a:solidFill>
                <a:schemeClr val="accent1">
                  <a:lumMod val="50000"/>
                </a:schemeClr>
              </a:solidFill>
              <a:latin typeface="Calibri Light"/>
              <a:cs typeface="Calibri Light"/>
            </a:endParaRPr>
          </a:p>
        </p:txBody>
      </p:sp>
      <p:pic>
        <p:nvPicPr>
          <p:cNvPr id="4" name="object 3">
            <a:extLst>
              <a:ext uri="{FF2B5EF4-FFF2-40B4-BE49-F238E27FC236}">
                <a16:creationId xmlns:a16="http://schemas.microsoft.com/office/drawing/2014/main" id="{129A70D4-1578-3E40-A0F0-D8AB09B97D4D}"/>
              </a:ext>
            </a:extLst>
          </p:cNvPr>
          <p:cNvPicPr/>
          <p:nvPr/>
        </p:nvPicPr>
        <p:blipFill>
          <a:blip r:embed="rId3" cstate="print"/>
          <a:stretch>
            <a:fillRect/>
          </a:stretch>
        </p:blipFill>
        <p:spPr>
          <a:xfrm>
            <a:off x="2689432" y="3007690"/>
            <a:ext cx="4191000" cy="3592067"/>
          </a:xfrm>
          <a:prstGeom prst="rect">
            <a:avLst/>
          </a:prstGeom>
        </p:spPr>
      </p:pic>
      <p:pic>
        <p:nvPicPr>
          <p:cNvPr id="7" name="object 4">
            <a:extLst>
              <a:ext uri="{FF2B5EF4-FFF2-40B4-BE49-F238E27FC236}">
                <a16:creationId xmlns:a16="http://schemas.microsoft.com/office/drawing/2014/main" id="{DE237839-AC1C-22CA-7C1C-1D88E4C4BAC5}"/>
              </a:ext>
            </a:extLst>
          </p:cNvPr>
          <p:cNvPicPr/>
          <p:nvPr/>
        </p:nvPicPr>
        <p:blipFill>
          <a:blip r:embed="rId4" cstate="print"/>
          <a:stretch>
            <a:fillRect/>
          </a:stretch>
        </p:blipFill>
        <p:spPr>
          <a:xfrm>
            <a:off x="7422975" y="3007690"/>
            <a:ext cx="4399788" cy="3592067"/>
          </a:xfrm>
          <a:prstGeom prst="rect">
            <a:avLst/>
          </a:prstGeom>
        </p:spPr>
      </p:pic>
    </p:spTree>
    <p:extLst>
      <p:ext uri="{BB962C8B-B14F-4D97-AF65-F5344CB8AC3E}">
        <p14:creationId xmlns:p14="http://schemas.microsoft.com/office/powerpoint/2010/main" val="3352326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07213-E307-83DA-5E86-FC11D2BFA76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D393375-37D8-4008-0DF1-190887DD5459}"/>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Thickener</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BB0B25A1-2E7E-9D19-1864-22389E7DCA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D85E6364-BF76-8C48-CB8B-0E675D363110}"/>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Manufacture and installation of a Ø11m thickener </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SANAD</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2022</a:t>
            </a:r>
            <a:endParaRPr sz="2700" dirty="0">
              <a:solidFill>
                <a:schemeClr val="accent1">
                  <a:lumMod val="50000"/>
                </a:schemeClr>
              </a:solidFill>
              <a:latin typeface="Calibri Light"/>
              <a:cs typeface="Calibri Light"/>
            </a:endParaRPr>
          </a:p>
        </p:txBody>
      </p:sp>
      <p:pic>
        <p:nvPicPr>
          <p:cNvPr id="2" name="object 3">
            <a:extLst>
              <a:ext uri="{FF2B5EF4-FFF2-40B4-BE49-F238E27FC236}">
                <a16:creationId xmlns:a16="http://schemas.microsoft.com/office/drawing/2014/main" id="{CD7E72BF-45ED-CA4A-618E-38E5F867D7C8}"/>
              </a:ext>
            </a:extLst>
          </p:cNvPr>
          <p:cNvPicPr/>
          <p:nvPr/>
        </p:nvPicPr>
        <p:blipFill>
          <a:blip r:embed="rId3" cstate="print"/>
          <a:stretch>
            <a:fillRect/>
          </a:stretch>
        </p:blipFill>
        <p:spPr>
          <a:xfrm>
            <a:off x="2167845" y="2760045"/>
            <a:ext cx="5179942" cy="3867503"/>
          </a:xfrm>
          <a:prstGeom prst="rect">
            <a:avLst/>
          </a:prstGeom>
        </p:spPr>
      </p:pic>
      <p:pic>
        <p:nvPicPr>
          <p:cNvPr id="16" name="Picture 15">
            <a:extLst>
              <a:ext uri="{FF2B5EF4-FFF2-40B4-BE49-F238E27FC236}">
                <a16:creationId xmlns:a16="http://schemas.microsoft.com/office/drawing/2014/main" id="{41906A8D-A1C9-EEBC-7B23-93A0453D8A26}"/>
              </a:ext>
            </a:extLst>
          </p:cNvPr>
          <p:cNvPicPr>
            <a:picLocks noChangeAspect="1"/>
          </p:cNvPicPr>
          <p:nvPr/>
        </p:nvPicPr>
        <p:blipFill>
          <a:blip r:embed="rId4"/>
          <a:stretch>
            <a:fillRect/>
          </a:stretch>
        </p:blipFill>
        <p:spPr>
          <a:xfrm>
            <a:off x="7365096" y="1818526"/>
            <a:ext cx="4826904" cy="5039474"/>
          </a:xfrm>
          <a:prstGeom prst="rect">
            <a:avLst/>
          </a:prstGeom>
        </p:spPr>
      </p:pic>
    </p:spTree>
    <p:extLst>
      <p:ext uri="{BB962C8B-B14F-4D97-AF65-F5344CB8AC3E}">
        <p14:creationId xmlns:p14="http://schemas.microsoft.com/office/powerpoint/2010/main" val="11894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7C5C8-F70D-0C1A-0B3D-DFB3A9262C4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E0D3192-2EE8-AFD9-EE04-CB70BA31CE36}"/>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Thickener</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DE7B0C7A-0A51-4C45-143C-99A783202D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154E589A-A9ED-ED24-88EA-184F2B96CB17}"/>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Installation of a Ø24m thickener </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MANUB - OUTETEC (SOUDAN)</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2023</a:t>
            </a:r>
            <a:endParaRPr sz="2700" dirty="0">
              <a:solidFill>
                <a:schemeClr val="accent1">
                  <a:lumMod val="50000"/>
                </a:schemeClr>
              </a:solidFill>
              <a:latin typeface="Calibri Light"/>
              <a:cs typeface="Calibri Light"/>
            </a:endParaRPr>
          </a:p>
        </p:txBody>
      </p:sp>
      <p:pic>
        <p:nvPicPr>
          <p:cNvPr id="8" name="object 3">
            <a:extLst>
              <a:ext uri="{FF2B5EF4-FFF2-40B4-BE49-F238E27FC236}">
                <a16:creationId xmlns:a16="http://schemas.microsoft.com/office/drawing/2014/main" id="{7859C04B-8D6C-645B-9A4E-71FE4EF55B02}"/>
              </a:ext>
            </a:extLst>
          </p:cNvPr>
          <p:cNvPicPr/>
          <p:nvPr/>
        </p:nvPicPr>
        <p:blipFill>
          <a:blip r:embed="rId3" cstate="print"/>
          <a:stretch>
            <a:fillRect/>
          </a:stretch>
        </p:blipFill>
        <p:spPr>
          <a:xfrm>
            <a:off x="3059540" y="2925536"/>
            <a:ext cx="7534656" cy="3770376"/>
          </a:xfrm>
          <a:prstGeom prst="rect">
            <a:avLst/>
          </a:prstGeom>
        </p:spPr>
      </p:pic>
    </p:spTree>
    <p:extLst>
      <p:ext uri="{BB962C8B-B14F-4D97-AF65-F5344CB8AC3E}">
        <p14:creationId xmlns:p14="http://schemas.microsoft.com/office/powerpoint/2010/main" val="2758698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DB3F4-0B54-C34E-94A6-DFB58BF8787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0573113-3F3B-0F40-1DD0-E1D58E83521E}"/>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Thickener</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D47F67E3-68EF-39FA-9966-83AC003FD7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13953560-DCF6-F137-C01E-3562B09642B5}"/>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Manufacture and Installation of a Ø40m thickener </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err="1">
                <a:solidFill>
                  <a:schemeClr val="accent1">
                    <a:lumMod val="50000"/>
                  </a:schemeClr>
                </a:solidFill>
                <a:latin typeface="Calibri Light"/>
                <a:cs typeface="Calibri Light"/>
              </a:rPr>
              <a:t>Client:</a:t>
            </a:r>
            <a:r>
              <a:rPr lang="fr-FR" sz="2700" spc="-50" dirty="0" err="1">
                <a:solidFill>
                  <a:schemeClr val="accent1">
                    <a:lumMod val="50000"/>
                  </a:schemeClr>
                </a:solidFill>
                <a:latin typeface="Calibri Light"/>
                <a:cs typeface="Calibri Light"/>
              </a:rPr>
              <a:t>MAA</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2024</a:t>
            </a:r>
            <a:endParaRPr sz="2700" dirty="0">
              <a:solidFill>
                <a:schemeClr val="accent1">
                  <a:lumMod val="50000"/>
                </a:schemeClr>
              </a:solidFill>
              <a:latin typeface="Calibri Light"/>
              <a:cs typeface="Calibri Light"/>
            </a:endParaRPr>
          </a:p>
        </p:txBody>
      </p:sp>
      <p:pic>
        <p:nvPicPr>
          <p:cNvPr id="3" name="Picture 2">
            <a:extLst>
              <a:ext uri="{FF2B5EF4-FFF2-40B4-BE49-F238E27FC236}">
                <a16:creationId xmlns:a16="http://schemas.microsoft.com/office/drawing/2014/main" id="{349AFC46-2CA5-136A-E2AC-AC034E880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740" y="1617674"/>
            <a:ext cx="6965335" cy="5240326"/>
          </a:xfrm>
          <a:prstGeom prst="rect">
            <a:avLst/>
          </a:prstGeom>
        </p:spPr>
      </p:pic>
    </p:spTree>
    <p:extLst>
      <p:ext uri="{BB962C8B-B14F-4D97-AF65-F5344CB8AC3E}">
        <p14:creationId xmlns:p14="http://schemas.microsoft.com/office/powerpoint/2010/main" val="2610451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FB65-8D2B-FF96-7AD9-EFE4A1FC992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C499585-925B-9766-7B96-01409B757BD7}"/>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err="1">
                <a:ln w="0"/>
                <a:solidFill>
                  <a:schemeClr val="accent1"/>
                </a:solidFill>
                <a:effectLst>
                  <a:outerShdw blurRad="38100" dist="25400" dir="5400000" algn="ctr" rotWithShape="0">
                    <a:srgbClr val="6E747A">
                      <a:alpha val="43000"/>
                    </a:srgbClr>
                  </a:outerShdw>
                </a:effectLst>
              </a:rPr>
              <a:t>Company</a:t>
            </a:r>
            <a:r>
              <a:rPr lang="fr-FR" sz="2800" b="1" dirty="0">
                <a:ln w="0"/>
                <a:solidFill>
                  <a:schemeClr val="accent1"/>
                </a:solidFill>
                <a:effectLst>
                  <a:outerShdw blurRad="38100" dist="25400" dir="5400000" algn="ctr" rotWithShape="0">
                    <a:srgbClr val="6E747A">
                      <a:alpha val="43000"/>
                    </a:srgbClr>
                  </a:outerShdw>
                </a:effectLst>
              </a:rPr>
              <a:t> information:</a:t>
            </a:r>
          </a:p>
        </p:txBody>
      </p:sp>
      <p:pic>
        <p:nvPicPr>
          <p:cNvPr id="2" name="Picture 1">
            <a:extLst>
              <a:ext uri="{FF2B5EF4-FFF2-40B4-BE49-F238E27FC236}">
                <a16:creationId xmlns:a16="http://schemas.microsoft.com/office/drawing/2014/main" id="{EA2A4FEE-46E4-2FCB-4D32-F5C2D415AEF5}"/>
              </a:ext>
            </a:extLst>
          </p:cNvPr>
          <p:cNvPicPr>
            <a:picLocks noChangeAspect="1"/>
          </p:cNvPicPr>
          <p:nvPr/>
        </p:nvPicPr>
        <p:blipFill>
          <a:blip r:embed="rId2"/>
          <a:stretch>
            <a:fillRect/>
          </a:stretch>
        </p:blipFill>
        <p:spPr>
          <a:xfrm>
            <a:off x="6372283" y="0"/>
            <a:ext cx="4851639" cy="6858000"/>
          </a:xfrm>
          <a:prstGeom prst="rect">
            <a:avLst/>
          </a:prstGeom>
        </p:spPr>
      </p:pic>
      <p:sp>
        <p:nvSpPr>
          <p:cNvPr id="5" name="TextBox 4">
            <a:extLst>
              <a:ext uri="{FF2B5EF4-FFF2-40B4-BE49-F238E27FC236}">
                <a16:creationId xmlns:a16="http://schemas.microsoft.com/office/drawing/2014/main" id="{158E1CEE-A8B0-1A1D-7F2D-E78BC9C00085}"/>
              </a:ext>
            </a:extLst>
          </p:cNvPr>
          <p:cNvSpPr txBox="1"/>
          <p:nvPr/>
        </p:nvSpPr>
        <p:spPr>
          <a:xfrm>
            <a:off x="1456362" y="3217656"/>
            <a:ext cx="6097712" cy="369332"/>
          </a:xfrm>
          <a:prstGeom prst="rect">
            <a:avLst/>
          </a:prstGeom>
          <a:noFill/>
        </p:spPr>
        <p:txBody>
          <a:bodyPr wrap="square">
            <a:spAutoFit/>
          </a:bodyPr>
          <a:lstStyle/>
          <a:p>
            <a:r>
              <a:rPr lang="fr-FR" b="1" dirty="0">
                <a:solidFill>
                  <a:schemeClr val="accent1">
                    <a:lumMod val="50000"/>
                  </a:schemeClr>
                </a:solidFill>
              </a:rPr>
              <a:t>MECOSO </a:t>
            </a:r>
            <a:r>
              <a:rPr lang="fr-FR" b="1" dirty="0" err="1">
                <a:solidFill>
                  <a:schemeClr val="accent1">
                    <a:lumMod val="50000"/>
                  </a:schemeClr>
                </a:solidFill>
              </a:rPr>
              <a:t>is</a:t>
            </a:r>
            <a:r>
              <a:rPr lang="fr-FR" b="1" dirty="0">
                <a:solidFill>
                  <a:schemeClr val="accent1">
                    <a:lumMod val="50000"/>
                  </a:schemeClr>
                </a:solidFill>
              </a:rPr>
              <a:t> </a:t>
            </a:r>
            <a:r>
              <a:rPr lang="fr-FR" b="1" dirty="0" err="1">
                <a:solidFill>
                  <a:schemeClr val="accent1">
                    <a:lumMod val="50000"/>
                  </a:schemeClr>
                </a:solidFill>
              </a:rPr>
              <a:t>certified</a:t>
            </a:r>
            <a:r>
              <a:rPr lang="fr-FR" b="1" dirty="0">
                <a:solidFill>
                  <a:schemeClr val="accent1">
                    <a:lumMod val="50000"/>
                  </a:schemeClr>
                </a:solidFill>
              </a:rPr>
              <a:t> ISO 9001 version 2015</a:t>
            </a:r>
          </a:p>
        </p:txBody>
      </p:sp>
    </p:spTree>
    <p:extLst>
      <p:ext uri="{BB962C8B-B14F-4D97-AF65-F5344CB8AC3E}">
        <p14:creationId xmlns:p14="http://schemas.microsoft.com/office/powerpoint/2010/main" val="1494862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7BF5-39F8-5AFD-2F1D-235007DB6DC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AAAE95A-8FF2-5E37-1A3C-9BAA653D4F2E}"/>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Thickener</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47B04EF3-F044-6186-B4C4-FEAEE1C78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835DCB60-5563-4D41-C303-C622239A825E}"/>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Manufacture and Installation of a Ø11m thickener </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err="1">
                <a:solidFill>
                  <a:schemeClr val="accent1">
                    <a:lumMod val="50000"/>
                  </a:schemeClr>
                </a:solidFill>
                <a:latin typeface="Calibri Light"/>
                <a:cs typeface="Calibri Light"/>
              </a:rPr>
              <a:t>Client:</a:t>
            </a:r>
            <a:r>
              <a:rPr lang="fr-FR" sz="2700" spc="-50" dirty="0" err="1">
                <a:solidFill>
                  <a:schemeClr val="accent1">
                    <a:lumMod val="50000"/>
                  </a:schemeClr>
                </a:solidFill>
                <a:latin typeface="Calibri Light"/>
                <a:cs typeface="Calibri Light"/>
              </a:rPr>
              <a:t>MAA</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2024</a:t>
            </a:r>
            <a:endParaRPr sz="2700" dirty="0">
              <a:solidFill>
                <a:schemeClr val="accent1">
                  <a:lumMod val="50000"/>
                </a:schemeClr>
              </a:solidFill>
              <a:latin typeface="Calibri Light"/>
              <a:cs typeface="Calibri Light"/>
            </a:endParaRPr>
          </a:p>
        </p:txBody>
      </p:sp>
      <p:pic>
        <p:nvPicPr>
          <p:cNvPr id="3" name="Picture 2">
            <a:extLst>
              <a:ext uri="{FF2B5EF4-FFF2-40B4-BE49-F238E27FC236}">
                <a16:creationId xmlns:a16="http://schemas.microsoft.com/office/drawing/2014/main" id="{DABEF3C8-82B7-B357-0D14-0BD660C251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904" y="2174448"/>
            <a:ext cx="6009838" cy="4521464"/>
          </a:xfrm>
          <a:prstGeom prst="rect">
            <a:avLst/>
          </a:prstGeom>
        </p:spPr>
      </p:pic>
    </p:spTree>
    <p:extLst>
      <p:ext uri="{BB962C8B-B14F-4D97-AF65-F5344CB8AC3E}">
        <p14:creationId xmlns:p14="http://schemas.microsoft.com/office/powerpoint/2010/main" val="316129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70BB7-0A01-DC74-4418-0FA7F7951BC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22AF2B7-3D14-F2D3-0C63-5EDEFA34E699}"/>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Thickener</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41BED617-07A1-9ECC-9ACF-A45E0A844E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8BB5B9A3-0BBB-D3D1-C550-2E5F241E8C01}"/>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Manufacture and Installation of a Ø34m thickener </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err="1">
                <a:solidFill>
                  <a:schemeClr val="accent1">
                    <a:lumMod val="50000"/>
                  </a:schemeClr>
                </a:solidFill>
                <a:latin typeface="Calibri Light"/>
                <a:cs typeface="Calibri Light"/>
              </a:rPr>
              <a:t>Client:</a:t>
            </a:r>
            <a:r>
              <a:rPr lang="fr-FR" sz="2700" spc="-50" dirty="0" err="1">
                <a:solidFill>
                  <a:schemeClr val="accent1">
                    <a:lumMod val="50000"/>
                  </a:schemeClr>
                </a:solidFill>
                <a:latin typeface="Calibri Light"/>
                <a:cs typeface="Calibri Light"/>
              </a:rPr>
              <a:t>SOMIFER</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2024-2025</a:t>
            </a:r>
            <a:endParaRPr sz="2700" dirty="0">
              <a:solidFill>
                <a:schemeClr val="accent1">
                  <a:lumMod val="50000"/>
                </a:schemeClr>
              </a:solidFill>
              <a:latin typeface="Calibri Light"/>
              <a:cs typeface="Calibri Light"/>
            </a:endParaRPr>
          </a:p>
        </p:txBody>
      </p:sp>
      <p:pic>
        <p:nvPicPr>
          <p:cNvPr id="4" name="Picture 3">
            <a:extLst>
              <a:ext uri="{FF2B5EF4-FFF2-40B4-BE49-F238E27FC236}">
                <a16:creationId xmlns:a16="http://schemas.microsoft.com/office/drawing/2014/main" id="{C6EAD317-E66A-3832-ABF3-3FCBE41A9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073" y="1765722"/>
            <a:ext cx="6787793" cy="5090845"/>
          </a:xfrm>
          <a:prstGeom prst="rect">
            <a:avLst/>
          </a:prstGeom>
        </p:spPr>
      </p:pic>
    </p:spTree>
    <p:extLst>
      <p:ext uri="{BB962C8B-B14F-4D97-AF65-F5344CB8AC3E}">
        <p14:creationId xmlns:p14="http://schemas.microsoft.com/office/powerpoint/2010/main" val="2612573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7826E-0F7C-828C-BA26-A816712CEBF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F8EA74B-B41E-F01E-0767-5CB4CEA15D46}"/>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Thickener</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B2E9F305-38BB-F412-9D5E-1A14152C5E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A6CED18E-0E78-6747-C198-8BFECB1810AF}"/>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Manufacture and Installation of a Ø34m thickener </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err="1">
                <a:solidFill>
                  <a:schemeClr val="accent1">
                    <a:lumMod val="50000"/>
                  </a:schemeClr>
                </a:solidFill>
                <a:latin typeface="Calibri Light"/>
                <a:cs typeface="Calibri Light"/>
              </a:rPr>
              <a:t>Client:</a:t>
            </a:r>
            <a:r>
              <a:rPr lang="fr-FR" sz="2700" spc="-50" dirty="0" err="1">
                <a:solidFill>
                  <a:schemeClr val="accent1">
                    <a:lumMod val="50000"/>
                  </a:schemeClr>
                </a:solidFill>
                <a:latin typeface="Calibri Light"/>
                <a:cs typeface="Calibri Light"/>
              </a:rPr>
              <a:t>SOMIFER</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2024-2025</a:t>
            </a:r>
            <a:endParaRPr sz="2700" dirty="0">
              <a:solidFill>
                <a:schemeClr val="accent1">
                  <a:lumMod val="50000"/>
                </a:schemeClr>
              </a:solidFill>
              <a:latin typeface="Calibri Light"/>
              <a:cs typeface="Calibri Light"/>
            </a:endParaRPr>
          </a:p>
        </p:txBody>
      </p:sp>
      <p:pic>
        <p:nvPicPr>
          <p:cNvPr id="3" name="Picture 2">
            <a:extLst>
              <a:ext uri="{FF2B5EF4-FFF2-40B4-BE49-F238E27FC236}">
                <a16:creationId xmlns:a16="http://schemas.microsoft.com/office/drawing/2014/main" id="{8DC92279-6AD9-EC82-EA6B-57834E071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219" y="1721391"/>
            <a:ext cx="6696975" cy="5039474"/>
          </a:xfrm>
          <a:prstGeom prst="rect">
            <a:avLst/>
          </a:prstGeom>
        </p:spPr>
      </p:pic>
    </p:spTree>
    <p:extLst>
      <p:ext uri="{BB962C8B-B14F-4D97-AF65-F5344CB8AC3E}">
        <p14:creationId xmlns:p14="http://schemas.microsoft.com/office/powerpoint/2010/main" val="2787626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914E2-B6D0-70B0-B6B3-7082905831C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B7F344C-04E9-F069-8600-3BD18FB12DA5}"/>
              </a:ext>
            </a:extLst>
          </p:cNvPr>
          <p:cNvSpPr txBox="1"/>
          <p:nvPr/>
        </p:nvSpPr>
        <p:spPr>
          <a:xfrm>
            <a:off x="1240176" y="2251434"/>
            <a:ext cx="9711647" cy="2355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Our </a:t>
            </a:r>
            <a:r>
              <a:rPr lang="fr-FR" sz="3200" b="1" dirty="0" err="1">
                <a:ln w="0"/>
                <a:solidFill>
                  <a:schemeClr val="accent1"/>
                </a:solidFill>
                <a:effectLst>
                  <a:outerShdw blurRad="38100" dist="25400" dir="5400000" algn="ctr" rotWithShape="0">
                    <a:srgbClr val="6E747A">
                      <a:alpha val="43000"/>
                    </a:srgbClr>
                  </a:outerShdw>
                </a:effectLst>
              </a:rPr>
              <a:t>activities</a:t>
            </a:r>
            <a:endParaRPr lang="fr-FR" sz="3200" b="1" dirty="0">
              <a:ln w="0"/>
              <a:solidFill>
                <a:schemeClr val="accent1"/>
              </a:solidFill>
              <a:effectLst>
                <a:outerShdw blurRad="38100" dist="25400" dir="5400000" algn="ctr" rotWithShape="0">
                  <a:srgbClr val="6E747A">
                    <a:alpha val="43000"/>
                  </a:srgbClr>
                </a:outerShdw>
              </a:effectLst>
            </a:endParaRPr>
          </a:p>
          <a:p>
            <a:pPr algn="ctr">
              <a:lnSpc>
                <a:spcPct val="250000"/>
              </a:lnSpc>
            </a:pPr>
            <a:r>
              <a:rPr lang="fr-FR" sz="3200" b="1" dirty="0" err="1">
                <a:ln w="0"/>
                <a:solidFill>
                  <a:schemeClr val="accent1"/>
                </a:solidFill>
                <a:effectLst>
                  <a:outerShdw blurRad="38100" dist="25400" dir="5400000" algn="ctr" rotWithShape="0">
                    <a:srgbClr val="6E747A">
                      <a:alpha val="43000"/>
                    </a:srgbClr>
                  </a:outerShdw>
                </a:effectLst>
              </a:rPr>
              <a:t>Thank</a:t>
            </a:r>
            <a:r>
              <a:rPr lang="fr-FR" sz="3200" b="1" dirty="0">
                <a:ln w="0"/>
                <a:solidFill>
                  <a:schemeClr val="accent1"/>
                </a:solidFill>
                <a:effectLst>
                  <a:outerShdw blurRad="38100" dist="25400" dir="5400000" algn="ctr" rotWithShape="0">
                    <a:srgbClr val="6E747A">
                      <a:alpha val="43000"/>
                    </a:srgbClr>
                  </a:outerShdw>
                </a:effectLst>
              </a:rPr>
              <a:t> </a:t>
            </a:r>
            <a:r>
              <a:rPr lang="fr-FR" sz="3200" b="1" dirty="0" err="1">
                <a:ln w="0"/>
                <a:solidFill>
                  <a:schemeClr val="accent1"/>
                </a:solidFill>
                <a:effectLst>
                  <a:outerShdw blurRad="38100" dist="25400" dir="5400000" algn="ctr" rotWithShape="0">
                    <a:srgbClr val="6E747A">
                      <a:alpha val="43000"/>
                    </a:srgbClr>
                  </a:outerShdw>
                </a:effectLst>
              </a:rPr>
              <a:t>manufacturing</a:t>
            </a:r>
            <a:r>
              <a:rPr lang="fr-FR" sz="3200" b="1" dirty="0">
                <a:ln w="0"/>
                <a:solidFill>
                  <a:schemeClr val="accent1"/>
                </a:solidFill>
                <a:effectLst>
                  <a:outerShdw blurRad="38100" dist="25400" dir="5400000" algn="ctr" rotWithShape="0">
                    <a:srgbClr val="6E747A">
                      <a:alpha val="43000"/>
                    </a:srgbClr>
                  </a:outerShdw>
                </a:effectLst>
              </a:rPr>
              <a:t> and </a:t>
            </a:r>
            <a:r>
              <a:rPr lang="fr-FR" sz="3200" b="1" dirty="0" err="1">
                <a:ln w="0"/>
                <a:solidFill>
                  <a:schemeClr val="accent1"/>
                </a:solidFill>
                <a:effectLst>
                  <a:outerShdw blurRad="38100" dist="25400" dir="5400000" algn="ctr" rotWithShape="0">
                    <a:srgbClr val="6E747A">
                      <a:alpha val="43000"/>
                    </a:srgbClr>
                  </a:outerShdw>
                </a:effectLst>
              </a:rPr>
              <a:t>assembly</a:t>
            </a:r>
            <a:endParaRPr lang="fr-FR" sz="32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4AE92988-65AA-145F-C0DB-C3EC9D87C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10" y="976045"/>
            <a:ext cx="2114980" cy="1159708"/>
          </a:xfrm>
          <a:prstGeom prst="rect">
            <a:avLst/>
          </a:prstGeom>
        </p:spPr>
      </p:pic>
    </p:spTree>
    <p:extLst>
      <p:ext uri="{BB962C8B-B14F-4D97-AF65-F5344CB8AC3E}">
        <p14:creationId xmlns:p14="http://schemas.microsoft.com/office/powerpoint/2010/main" val="3179675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743BA-F28E-7027-66BD-8DE8A46D300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888DE17-4CE7-8F8E-6566-43950C7BF3F4}"/>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Thank</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707884C4-D2DA-CE52-3902-92BEE04327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247A14D4-BBD3-3704-9C72-6AF5BF74D545}"/>
              </a:ext>
            </a:extLst>
          </p:cNvPr>
          <p:cNvSpPr txBox="1"/>
          <p:nvPr/>
        </p:nvSpPr>
        <p:spPr>
          <a:xfrm>
            <a:off x="1846779" y="1051915"/>
            <a:ext cx="8975090" cy="872034"/>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Manufacture of tanks</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p:txBody>
      </p:sp>
      <p:pic>
        <p:nvPicPr>
          <p:cNvPr id="2" name="Picture 1">
            <a:extLst>
              <a:ext uri="{FF2B5EF4-FFF2-40B4-BE49-F238E27FC236}">
                <a16:creationId xmlns:a16="http://schemas.microsoft.com/office/drawing/2014/main" id="{0C04B1CB-350B-D85E-B2E6-C436C050D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793" y="1661845"/>
            <a:ext cx="6928207" cy="5196155"/>
          </a:xfrm>
          <a:prstGeom prst="rect">
            <a:avLst/>
          </a:prstGeom>
        </p:spPr>
      </p:pic>
      <p:pic>
        <p:nvPicPr>
          <p:cNvPr id="3" name="Picture 2">
            <a:extLst>
              <a:ext uri="{FF2B5EF4-FFF2-40B4-BE49-F238E27FC236}">
                <a16:creationId xmlns:a16="http://schemas.microsoft.com/office/drawing/2014/main" id="{88E6245F-5B78-FCBC-8E71-B93C7C0C35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65816" y="2311365"/>
            <a:ext cx="5196155" cy="3897117"/>
          </a:xfrm>
          <a:prstGeom prst="rect">
            <a:avLst/>
          </a:prstGeom>
        </p:spPr>
      </p:pic>
    </p:spTree>
    <p:extLst>
      <p:ext uri="{BB962C8B-B14F-4D97-AF65-F5344CB8AC3E}">
        <p14:creationId xmlns:p14="http://schemas.microsoft.com/office/powerpoint/2010/main" val="2624384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4697D-2EC9-D364-B2DD-58C749DEB0B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32410FA-56FA-F7FD-2114-EEAAC8494C07}"/>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Tank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631BF8F5-4696-4D16-516D-6E9019DAFF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634D7A5D-1241-2A27-9E3A-9B16E2CEE736}"/>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Manufacture and Installation of tanks</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err="1">
                <a:solidFill>
                  <a:schemeClr val="accent1">
                    <a:lumMod val="50000"/>
                  </a:schemeClr>
                </a:solidFill>
                <a:latin typeface="Calibri Light"/>
                <a:cs typeface="Calibri Light"/>
              </a:rPr>
              <a:t>Client:</a:t>
            </a:r>
            <a:r>
              <a:rPr lang="fr-FR" sz="2700" spc="-50" dirty="0" err="1">
                <a:solidFill>
                  <a:schemeClr val="accent1">
                    <a:lumMod val="50000"/>
                  </a:schemeClr>
                </a:solidFill>
                <a:latin typeface="Calibri Light"/>
                <a:cs typeface="Calibri Light"/>
              </a:rPr>
              <a:t>SOMIFER</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2013</a:t>
            </a:r>
            <a:endParaRPr sz="2700" dirty="0">
              <a:solidFill>
                <a:schemeClr val="accent1">
                  <a:lumMod val="50000"/>
                </a:schemeClr>
              </a:solidFill>
              <a:latin typeface="Calibri Light"/>
              <a:cs typeface="Calibri Light"/>
            </a:endParaRPr>
          </a:p>
        </p:txBody>
      </p:sp>
      <p:pic>
        <p:nvPicPr>
          <p:cNvPr id="2" name="Picture 1">
            <a:extLst>
              <a:ext uri="{FF2B5EF4-FFF2-40B4-BE49-F238E27FC236}">
                <a16:creationId xmlns:a16="http://schemas.microsoft.com/office/drawing/2014/main" id="{9754FCBA-20F6-E060-C729-B867D9B0E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825" y="3268318"/>
            <a:ext cx="4563637" cy="3422728"/>
          </a:xfrm>
          <a:prstGeom prst="rect">
            <a:avLst/>
          </a:prstGeom>
        </p:spPr>
      </p:pic>
      <p:pic>
        <p:nvPicPr>
          <p:cNvPr id="4" name="Picture 3">
            <a:extLst>
              <a:ext uri="{FF2B5EF4-FFF2-40B4-BE49-F238E27FC236}">
                <a16:creationId xmlns:a16="http://schemas.microsoft.com/office/drawing/2014/main" id="{FA054EE4-B4BF-9F81-A3F9-26F3AD101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7990" y="3328827"/>
            <a:ext cx="4563637" cy="3422728"/>
          </a:xfrm>
          <a:prstGeom prst="rect">
            <a:avLst/>
          </a:prstGeom>
        </p:spPr>
      </p:pic>
    </p:spTree>
    <p:extLst>
      <p:ext uri="{BB962C8B-B14F-4D97-AF65-F5344CB8AC3E}">
        <p14:creationId xmlns:p14="http://schemas.microsoft.com/office/powerpoint/2010/main" val="698946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BC091-A77F-B582-84CF-E95BCB02A8D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DD5BFA4-AA6C-7CE7-43AA-A67BF2CB34CA}"/>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Tank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E10948C7-E37F-2823-FA73-7430157BEB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F1FF5438-3B39-BBE3-F38B-D474DD192805}"/>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Manufacture and Installation of tanks</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CO-COMPANY</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2024</a:t>
            </a:r>
            <a:endParaRPr sz="2700" dirty="0">
              <a:solidFill>
                <a:schemeClr val="accent1">
                  <a:lumMod val="50000"/>
                </a:schemeClr>
              </a:solidFill>
              <a:latin typeface="Calibri Light"/>
              <a:cs typeface="Calibri Light"/>
            </a:endParaRPr>
          </a:p>
        </p:txBody>
      </p:sp>
      <p:pic>
        <p:nvPicPr>
          <p:cNvPr id="7" name="Picture 6">
            <a:extLst>
              <a:ext uri="{FF2B5EF4-FFF2-40B4-BE49-F238E27FC236}">
                <a16:creationId xmlns:a16="http://schemas.microsoft.com/office/drawing/2014/main" id="{0BA2AEF2-36F6-E2B1-A7CE-8FF68B444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506607"/>
            <a:ext cx="3263544" cy="4351392"/>
          </a:xfrm>
          <a:prstGeom prst="rect">
            <a:avLst/>
          </a:prstGeom>
        </p:spPr>
      </p:pic>
      <p:pic>
        <p:nvPicPr>
          <p:cNvPr id="10" name="Picture 9">
            <a:extLst>
              <a:ext uri="{FF2B5EF4-FFF2-40B4-BE49-F238E27FC236}">
                <a16:creationId xmlns:a16="http://schemas.microsoft.com/office/drawing/2014/main" id="{C99F35E5-3B8F-7D6A-17A3-74F65D965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882" y="2506607"/>
            <a:ext cx="3263544" cy="4351392"/>
          </a:xfrm>
          <a:prstGeom prst="rect">
            <a:avLst/>
          </a:prstGeom>
        </p:spPr>
      </p:pic>
    </p:spTree>
    <p:extLst>
      <p:ext uri="{BB962C8B-B14F-4D97-AF65-F5344CB8AC3E}">
        <p14:creationId xmlns:p14="http://schemas.microsoft.com/office/powerpoint/2010/main" val="4166252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19482-9763-3541-3916-86A596F6790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E5842A0-ED38-C766-AE5F-E97CD7E90489}"/>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Tank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FB317341-30DD-B339-42EF-70C57E600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A0088912-9A81-482E-E80A-101A5F06EDB2}"/>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Installation of tanks</a:t>
            </a:r>
          </a:p>
          <a:p>
            <a:pPr marL="12066">
              <a:lnSpc>
                <a:spcPct val="1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MAA</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2024</a:t>
            </a:r>
            <a:endParaRPr sz="2700" dirty="0">
              <a:solidFill>
                <a:schemeClr val="accent1">
                  <a:lumMod val="50000"/>
                </a:schemeClr>
              </a:solidFill>
              <a:latin typeface="Calibri Light"/>
              <a:cs typeface="Calibri Light"/>
            </a:endParaRPr>
          </a:p>
        </p:txBody>
      </p:sp>
      <p:pic>
        <p:nvPicPr>
          <p:cNvPr id="3" name="Picture 2">
            <a:extLst>
              <a:ext uri="{FF2B5EF4-FFF2-40B4-BE49-F238E27FC236}">
                <a16:creationId xmlns:a16="http://schemas.microsoft.com/office/drawing/2014/main" id="{116E4527-D59E-F726-C1E7-8844DC273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815" y="1987310"/>
            <a:ext cx="6338611" cy="4768814"/>
          </a:xfrm>
          <a:prstGeom prst="rect">
            <a:avLst/>
          </a:prstGeom>
        </p:spPr>
      </p:pic>
    </p:spTree>
    <p:extLst>
      <p:ext uri="{BB962C8B-B14F-4D97-AF65-F5344CB8AC3E}">
        <p14:creationId xmlns:p14="http://schemas.microsoft.com/office/powerpoint/2010/main" val="107415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D8889-2703-E3CF-38EA-7A441D31FB7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8B66F15-F0C0-7A7F-EFB3-557EF55936C5}"/>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Tank </a:t>
            </a:r>
            <a:r>
              <a:rPr lang="fr-FR" sz="2800" b="1" dirty="0" err="1">
                <a:ln w="0"/>
                <a:solidFill>
                  <a:schemeClr val="accent1"/>
                </a:solidFill>
                <a:effectLst>
                  <a:outerShdw blurRad="38100" dist="25400" dir="5400000" algn="ctr" rotWithShape="0">
                    <a:srgbClr val="6E747A">
                      <a:alpha val="43000"/>
                    </a:srgbClr>
                  </a:outerShdw>
                </a:effectLst>
              </a:rPr>
              <a:t>manufacturing</a:t>
            </a:r>
            <a:r>
              <a:rPr lang="fr-FR" sz="2800" b="1" dirty="0">
                <a:ln w="0"/>
                <a:solidFill>
                  <a:schemeClr val="accent1"/>
                </a:solidFill>
                <a:effectLst>
                  <a:outerShdw blurRad="38100" dist="25400" dir="5400000" algn="ctr" rotWithShape="0">
                    <a:srgbClr val="6E747A">
                      <a:alpha val="43000"/>
                    </a:srgbClr>
                  </a:outerShdw>
                </a:effectLst>
              </a:rPr>
              <a:t> and </a:t>
            </a:r>
            <a:r>
              <a:rPr lang="fr-FR" sz="2800" b="1" dirty="0" err="1">
                <a:ln w="0"/>
                <a:solidFill>
                  <a:schemeClr val="accent1"/>
                </a:solidFill>
                <a:effectLst>
                  <a:outerShdw blurRad="38100" dist="25400" dir="5400000" algn="ctr" rotWithShape="0">
                    <a:srgbClr val="6E747A">
                      <a:alpha val="43000"/>
                    </a:srgbClr>
                  </a:outerShdw>
                </a:effectLst>
              </a:rPr>
              <a:t>assembly</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A307E93D-5BEC-8E7E-01C4-5B0CF20F5F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1CCC8A8F-B4B6-6BA9-A2C4-2B6C5D40FD82}"/>
              </a:ext>
            </a:extLst>
          </p:cNvPr>
          <p:cNvSpPr txBox="1"/>
          <p:nvPr/>
        </p:nvSpPr>
        <p:spPr>
          <a:xfrm>
            <a:off x="1846779" y="1051915"/>
            <a:ext cx="8975090"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Cement silo</a:t>
            </a:r>
            <a:endParaRPr lang="fr-FR" sz="2700" b="1" spc="-5" dirty="0">
              <a:solidFill>
                <a:schemeClr val="accent1">
                  <a:lumMod val="50000"/>
                </a:schemeClr>
              </a:solidFill>
              <a:latin typeface="Calibri Light"/>
              <a:cs typeface="Calibri Light"/>
            </a:endParaRPr>
          </a:p>
        </p:txBody>
      </p:sp>
      <p:pic>
        <p:nvPicPr>
          <p:cNvPr id="4" name="Picture 3">
            <a:extLst>
              <a:ext uri="{FF2B5EF4-FFF2-40B4-BE49-F238E27FC236}">
                <a16:creationId xmlns:a16="http://schemas.microsoft.com/office/drawing/2014/main" id="{E15CDEA0-D41E-2E11-C905-DABA8B66EEC5}"/>
              </a:ext>
            </a:extLst>
          </p:cNvPr>
          <p:cNvPicPr>
            <a:picLocks noChangeAspect="1"/>
          </p:cNvPicPr>
          <p:nvPr/>
        </p:nvPicPr>
        <p:blipFill>
          <a:blip r:embed="rId3"/>
          <a:stretch>
            <a:fillRect/>
          </a:stretch>
        </p:blipFill>
        <p:spPr>
          <a:xfrm>
            <a:off x="6096000" y="1475624"/>
            <a:ext cx="6077798" cy="5382376"/>
          </a:xfrm>
          <a:prstGeom prst="rect">
            <a:avLst/>
          </a:prstGeom>
        </p:spPr>
      </p:pic>
      <p:pic>
        <p:nvPicPr>
          <p:cNvPr id="8" name="Picture 7">
            <a:extLst>
              <a:ext uri="{FF2B5EF4-FFF2-40B4-BE49-F238E27FC236}">
                <a16:creationId xmlns:a16="http://schemas.microsoft.com/office/drawing/2014/main" id="{809DB7C9-EAF9-B6FF-5726-CC3D24F9010C}"/>
              </a:ext>
            </a:extLst>
          </p:cNvPr>
          <p:cNvPicPr>
            <a:picLocks noChangeAspect="1"/>
          </p:cNvPicPr>
          <p:nvPr/>
        </p:nvPicPr>
        <p:blipFill>
          <a:blip r:embed="rId4"/>
          <a:stretch>
            <a:fillRect/>
          </a:stretch>
        </p:blipFill>
        <p:spPr>
          <a:xfrm>
            <a:off x="1284268" y="2400344"/>
            <a:ext cx="5843335" cy="3246862"/>
          </a:xfrm>
          <a:prstGeom prst="rect">
            <a:avLst/>
          </a:prstGeom>
        </p:spPr>
      </p:pic>
    </p:spTree>
    <p:extLst>
      <p:ext uri="{BB962C8B-B14F-4D97-AF65-F5344CB8AC3E}">
        <p14:creationId xmlns:p14="http://schemas.microsoft.com/office/powerpoint/2010/main" val="3461090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DCEE4-1CB3-70DF-5C1C-C2FDEE5AC91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1F4D2C6-0FB3-6F22-D1C0-7094EDCC1055}"/>
              </a:ext>
            </a:extLst>
          </p:cNvPr>
          <p:cNvSpPr txBox="1"/>
          <p:nvPr/>
        </p:nvSpPr>
        <p:spPr>
          <a:xfrm>
            <a:off x="1240176" y="2251434"/>
            <a:ext cx="9711647" cy="2355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Our </a:t>
            </a:r>
            <a:r>
              <a:rPr lang="fr-FR" sz="3200" b="1" dirty="0" err="1">
                <a:ln w="0"/>
                <a:solidFill>
                  <a:schemeClr val="accent1"/>
                </a:solidFill>
                <a:effectLst>
                  <a:outerShdw blurRad="38100" dist="25400" dir="5400000" algn="ctr" rotWithShape="0">
                    <a:srgbClr val="6E747A">
                      <a:alpha val="43000"/>
                    </a:srgbClr>
                  </a:outerShdw>
                </a:effectLst>
              </a:rPr>
              <a:t>activities</a:t>
            </a:r>
            <a:endParaRPr lang="fr-FR" sz="3200" b="1" dirty="0">
              <a:ln w="0"/>
              <a:solidFill>
                <a:schemeClr val="accent1"/>
              </a:solidFill>
              <a:effectLst>
                <a:outerShdw blurRad="38100" dist="25400" dir="5400000" algn="ctr" rotWithShape="0">
                  <a:srgbClr val="6E747A">
                    <a:alpha val="43000"/>
                  </a:srgbClr>
                </a:outerShdw>
              </a:effectLst>
            </a:endParaRPr>
          </a:p>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Room bin </a:t>
            </a:r>
            <a:r>
              <a:rPr lang="fr-FR" sz="3200" b="1" dirty="0" err="1">
                <a:ln w="0"/>
                <a:solidFill>
                  <a:schemeClr val="accent1"/>
                </a:solidFill>
                <a:effectLst>
                  <a:outerShdw blurRad="38100" dist="25400" dir="5400000" algn="ctr" rotWithShape="0">
                    <a:srgbClr val="6E747A">
                      <a:alpha val="43000"/>
                    </a:srgbClr>
                  </a:outerShdw>
                </a:effectLst>
              </a:rPr>
              <a:t>manufacturing</a:t>
            </a:r>
            <a:r>
              <a:rPr lang="fr-FR" sz="3200" b="1" dirty="0">
                <a:ln w="0"/>
                <a:solidFill>
                  <a:schemeClr val="accent1"/>
                </a:solidFill>
                <a:effectLst>
                  <a:outerShdw blurRad="38100" dist="25400" dir="5400000" algn="ctr" rotWithShape="0">
                    <a:srgbClr val="6E747A">
                      <a:alpha val="43000"/>
                    </a:srgbClr>
                  </a:outerShdw>
                </a:effectLst>
              </a:rPr>
              <a:t> and </a:t>
            </a:r>
            <a:r>
              <a:rPr lang="fr-FR" sz="3200" b="1" dirty="0" err="1">
                <a:ln w="0"/>
                <a:solidFill>
                  <a:schemeClr val="accent1"/>
                </a:solidFill>
                <a:effectLst>
                  <a:outerShdw blurRad="38100" dist="25400" dir="5400000" algn="ctr" rotWithShape="0">
                    <a:srgbClr val="6E747A">
                      <a:alpha val="43000"/>
                    </a:srgbClr>
                  </a:outerShdw>
                </a:effectLst>
              </a:rPr>
              <a:t>assembly</a:t>
            </a:r>
            <a:endParaRPr lang="fr-FR" sz="32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307FDD08-A3D6-C9E4-CC69-6AA69AB3A8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10" y="976045"/>
            <a:ext cx="2114980" cy="1159708"/>
          </a:xfrm>
          <a:prstGeom prst="rect">
            <a:avLst/>
          </a:prstGeom>
        </p:spPr>
      </p:pic>
    </p:spTree>
    <p:extLst>
      <p:ext uri="{BB962C8B-B14F-4D97-AF65-F5344CB8AC3E}">
        <p14:creationId xmlns:p14="http://schemas.microsoft.com/office/powerpoint/2010/main" val="1174213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637AD02-2658-7301-C6D2-F63DE9D49E08}"/>
              </a:ext>
            </a:extLst>
          </p:cNvPr>
          <p:cNvPicPr>
            <a:picLocks noChangeAspect="1"/>
          </p:cNvPicPr>
          <p:nvPr/>
        </p:nvPicPr>
        <p:blipFill>
          <a:blip r:embed="rId2"/>
          <a:stretch>
            <a:fillRect/>
          </a:stretch>
        </p:blipFill>
        <p:spPr>
          <a:xfrm>
            <a:off x="0" y="1367133"/>
            <a:ext cx="12192000" cy="4363220"/>
          </a:xfrm>
          <a:prstGeom prst="rect">
            <a:avLst/>
          </a:prstGeom>
        </p:spPr>
      </p:pic>
      <p:sp>
        <p:nvSpPr>
          <p:cNvPr id="50" name="TextBox 49">
            <a:extLst>
              <a:ext uri="{FF2B5EF4-FFF2-40B4-BE49-F238E27FC236}">
                <a16:creationId xmlns:a16="http://schemas.microsoft.com/office/drawing/2014/main" id="{B7DC68E5-150D-AAC0-0111-20F6CE855998}"/>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organization</a:t>
            </a:r>
            <a:r>
              <a:rPr lang="fr-FR" sz="2800" b="1" dirty="0">
                <a:ln w="0"/>
                <a:solidFill>
                  <a:schemeClr val="accent1"/>
                </a:solidFill>
                <a:effectLst>
                  <a:outerShdw blurRad="38100" dist="25400" dir="5400000" algn="ctr" rotWithShape="0">
                    <a:srgbClr val="6E747A">
                      <a:alpha val="43000"/>
                    </a:srgbClr>
                  </a:outerShdw>
                </a:effectLst>
              </a:rPr>
              <a:t>:</a:t>
            </a:r>
          </a:p>
        </p:txBody>
      </p:sp>
      <p:pic>
        <p:nvPicPr>
          <p:cNvPr id="51" name="Immagine 15">
            <a:extLst>
              <a:ext uri="{FF2B5EF4-FFF2-40B4-BE49-F238E27FC236}">
                <a16:creationId xmlns:a16="http://schemas.microsoft.com/office/drawing/2014/main" id="{F9F80CE6-6379-779C-5705-ADC99D6EE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9224" y="1"/>
            <a:ext cx="2272775" cy="1262742"/>
          </a:xfrm>
          <a:prstGeom prst="rect">
            <a:avLst/>
          </a:prstGeom>
        </p:spPr>
      </p:pic>
    </p:spTree>
    <p:extLst>
      <p:ext uri="{BB962C8B-B14F-4D97-AF65-F5344CB8AC3E}">
        <p14:creationId xmlns:p14="http://schemas.microsoft.com/office/powerpoint/2010/main" val="2645335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05CD4-AC8B-BF92-6A3F-866EC07DEE5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0016467-6D1C-D56E-B69F-172A8A6EDC53}"/>
              </a:ext>
            </a:extLst>
          </p:cNvPr>
          <p:cNvSpPr txBox="1"/>
          <p:nvPr/>
        </p:nvSpPr>
        <p:spPr>
          <a:xfrm>
            <a:off x="1846779" y="162088"/>
            <a:ext cx="10345221"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400" b="1" dirty="0">
                <a:ln w="0"/>
                <a:solidFill>
                  <a:schemeClr val="accent1"/>
                </a:solidFill>
                <a:effectLst>
                  <a:outerShdw blurRad="38100" dist="25400" dir="5400000" algn="ctr" rotWithShape="0">
                    <a:srgbClr val="6E747A">
                      <a:alpha val="43000"/>
                    </a:srgbClr>
                  </a:outerShdw>
                </a:effectLst>
              </a:rPr>
              <a:t>Our </a:t>
            </a:r>
            <a:r>
              <a:rPr lang="fr-FR" sz="2400" b="1" dirty="0" err="1">
                <a:ln w="0"/>
                <a:solidFill>
                  <a:schemeClr val="accent1"/>
                </a:solidFill>
                <a:effectLst>
                  <a:outerShdw blurRad="38100" dist="25400" dir="5400000" algn="ctr" rotWithShape="0">
                    <a:srgbClr val="6E747A">
                      <a:alpha val="43000"/>
                    </a:srgbClr>
                  </a:outerShdw>
                </a:effectLst>
              </a:rPr>
              <a:t>activities</a:t>
            </a:r>
            <a:r>
              <a:rPr lang="fr-FR" sz="2400" b="1" dirty="0">
                <a:ln w="0"/>
                <a:solidFill>
                  <a:schemeClr val="accent1"/>
                </a:solidFill>
                <a:effectLst>
                  <a:outerShdw blurRad="38100" dist="25400" dir="5400000" algn="ctr" rotWithShape="0">
                    <a:srgbClr val="6E747A">
                      <a:alpha val="43000"/>
                    </a:srgbClr>
                  </a:outerShdw>
                </a:effectLst>
              </a:rPr>
              <a:t>: </a:t>
            </a:r>
            <a:r>
              <a:rPr lang="en-US" sz="2400" b="1" dirty="0">
                <a:ln w="0"/>
                <a:solidFill>
                  <a:schemeClr val="accent1"/>
                </a:solidFill>
                <a:effectLst>
                  <a:outerShdw blurRad="38100" dist="25400" dir="5400000" algn="ctr" rotWithShape="0">
                    <a:srgbClr val="6E747A">
                      <a:alpha val="43000"/>
                    </a:srgbClr>
                  </a:outerShdw>
                </a:effectLst>
              </a:rPr>
              <a:t>Room bin and storage hopper </a:t>
            </a:r>
            <a:r>
              <a:rPr lang="fr-FR" sz="2400" b="1" dirty="0" err="1">
                <a:ln w="0"/>
                <a:solidFill>
                  <a:schemeClr val="accent1"/>
                </a:solidFill>
                <a:effectLst>
                  <a:outerShdw blurRad="38100" dist="25400" dir="5400000" algn="ctr" rotWithShape="0">
                    <a:srgbClr val="6E747A">
                      <a:alpha val="43000"/>
                    </a:srgbClr>
                  </a:outerShdw>
                </a:effectLst>
              </a:rPr>
              <a:t>manufacturing</a:t>
            </a:r>
            <a:r>
              <a:rPr lang="fr-FR" sz="2400" b="1" dirty="0">
                <a:ln w="0"/>
                <a:solidFill>
                  <a:schemeClr val="accent1"/>
                </a:solidFill>
                <a:effectLst>
                  <a:outerShdw blurRad="38100" dist="25400" dir="5400000" algn="ctr" rotWithShape="0">
                    <a:srgbClr val="6E747A">
                      <a:alpha val="43000"/>
                    </a:srgbClr>
                  </a:outerShdw>
                </a:effectLst>
              </a:rPr>
              <a:t> and </a:t>
            </a:r>
            <a:r>
              <a:rPr lang="fr-FR" sz="2400" b="1" dirty="0" err="1">
                <a:ln w="0"/>
                <a:solidFill>
                  <a:schemeClr val="accent1"/>
                </a:solidFill>
                <a:effectLst>
                  <a:outerShdw blurRad="38100" dist="25400" dir="5400000" algn="ctr" rotWithShape="0">
                    <a:srgbClr val="6E747A">
                      <a:alpha val="43000"/>
                    </a:srgbClr>
                  </a:outerShdw>
                </a:effectLst>
              </a:rPr>
              <a:t>assembly</a:t>
            </a:r>
            <a:r>
              <a:rPr lang="en-US" sz="2400" b="1" dirty="0">
                <a:ln w="0"/>
                <a:solidFill>
                  <a:schemeClr val="accent1"/>
                </a:solidFill>
                <a:effectLst>
                  <a:outerShdw blurRad="38100" dist="25400" dir="5400000" algn="ctr" rotWithShape="0">
                    <a:srgbClr val="6E747A">
                      <a:alpha val="43000"/>
                    </a:srgbClr>
                  </a:outerShdw>
                </a:effectLst>
              </a:rPr>
              <a:t> </a:t>
            </a:r>
          </a:p>
        </p:txBody>
      </p:sp>
      <p:pic>
        <p:nvPicPr>
          <p:cNvPr id="9" name="Immagine 15">
            <a:extLst>
              <a:ext uri="{FF2B5EF4-FFF2-40B4-BE49-F238E27FC236}">
                <a16:creationId xmlns:a16="http://schemas.microsoft.com/office/drawing/2014/main" id="{CC19869A-477E-4016-88F9-5A6889EC59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276581D6-9D07-5A14-0346-F5116A96787F}"/>
              </a:ext>
            </a:extLst>
          </p:cNvPr>
          <p:cNvSpPr txBox="1"/>
          <p:nvPr/>
        </p:nvSpPr>
        <p:spPr>
          <a:xfrm>
            <a:off x="1846779" y="1051915"/>
            <a:ext cx="8975090"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endParaRPr lang="en-US" sz="2800" b="1" dirty="0">
              <a:solidFill>
                <a:schemeClr val="accent1">
                  <a:lumMod val="50000"/>
                </a:schemeClr>
              </a:solidFill>
              <a:latin typeface="Calibri Light"/>
              <a:cs typeface="Calibri Light"/>
            </a:endParaRPr>
          </a:p>
        </p:txBody>
      </p:sp>
      <p:pic>
        <p:nvPicPr>
          <p:cNvPr id="11" name="Picture 10">
            <a:extLst>
              <a:ext uri="{FF2B5EF4-FFF2-40B4-BE49-F238E27FC236}">
                <a16:creationId xmlns:a16="http://schemas.microsoft.com/office/drawing/2014/main" id="{FD2A3EBE-A2B5-3132-BCFE-A4F413BAA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908" y="986032"/>
            <a:ext cx="4403975" cy="5871967"/>
          </a:xfrm>
          <a:prstGeom prst="rect">
            <a:avLst/>
          </a:prstGeom>
        </p:spPr>
      </p:pic>
      <p:pic>
        <p:nvPicPr>
          <p:cNvPr id="13" name="Picture 12">
            <a:extLst>
              <a:ext uri="{FF2B5EF4-FFF2-40B4-BE49-F238E27FC236}">
                <a16:creationId xmlns:a16="http://schemas.microsoft.com/office/drawing/2014/main" id="{91610471-D51F-EFE2-C3B0-1F84FF605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718" y="986032"/>
            <a:ext cx="4403975" cy="5871966"/>
          </a:xfrm>
          <a:prstGeom prst="rect">
            <a:avLst/>
          </a:prstGeom>
        </p:spPr>
      </p:pic>
    </p:spTree>
    <p:extLst>
      <p:ext uri="{BB962C8B-B14F-4D97-AF65-F5344CB8AC3E}">
        <p14:creationId xmlns:p14="http://schemas.microsoft.com/office/powerpoint/2010/main" val="2887752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E8F4F-B8BA-BEB4-68CA-D7123E70B10D}"/>
            </a:ext>
          </a:extLst>
        </p:cNvPr>
        <p:cNvGrpSpPr/>
        <p:nvPr/>
      </p:nvGrpSpPr>
      <p:grpSpPr>
        <a:xfrm>
          <a:off x="0" y="0"/>
          <a:ext cx="0" cy="0"/>
          <a:chOff x="0" y="0"/>
          <a:chExt cx="0" cy="0"/>
        </a:xfrm>
      </p:grpSpPr>
      <p:pic>
        <p:nvPicPr>
          <p:cNvPr id="9" name="Immagine 15">
            <a:extLst>
              <a:ext uri="{FF2B5EF4-FFF2-40B4-BE49-F238E27FC236}">
                <a16:creationId xmlns:a16="http://schemas.microsoft.com/office/drawing/2014/main" id="{43DA8BD6-B60E-FB1D-CD25-371A90559A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470E119D-8A78-63B2-B9DC-523546EF786D}"/>
              </a:ext>
            </a:extLst>
          </p:cNvPr>
          <p:cNvSpPr txBox="1"/>
          <p:nvPr/>
        </p:nvSpPr>
        <p:spPr>
          <a:xfrm>
            <a:off x="1846779" y="1051915"/>
            <a:ext cx="8975090"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endParaRPr lang="en-US" sz="2800" b="1" dirty="0">
              <a:solidFill>
                <a:schemeClr val="accent1">
                  <a:lumMod val="50000"/>
                </a:schemeClr>
              </a:solidFill>
              <a:latin typeface="Calibri Light"/>
              <a:cs typeface="Calibri Light"/>
            </a:endParaRPr>
          </a:p>
        </p:txBody>
      </p:sp>
      <p:pic>
        <p:nvPicPr>
          <p:cNvPr id="4" name="Picture 3">
            <a:extLst>
              <a:ext uri="{FF2B5EF4-FFF2-40B4-BE49-F238E27FC236}">
                <a16:creationId xmlns:a16="http://schemas.microsoft.com/office/drawing/2014/main" id="{F4664BB1-2498-0E1B-585A-C57A60350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220" y="1495626"/>
            <a:ext cx="6075452" cy="4556589"/>
          </a:xfrm>
          <a:prstGeom prst="rect">
            <a:avLst/>
          </a:prstGeom>
        </p:spPr>
      </p:pic>
      <p:pic>
        <p:nvPicPr>
          <p:cNvPr id="8" name="Picture 7">
            <a:extLst>
              <a:ext uri="{FF2B5EF4-FFF2-40B4-BE49-F238E27FC236}">
                <a16:creationId xmlns:a16="http://schemas.microsoft.com/office/drawing/2014/main" id="{B62F9048-835F-F329-29DF-6E2A3E83B4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672" y="1273770"/>
            <a:ext cx="4021781" cy="5362374"/>
          </a:xfrm>
          <a:prstGeom prst="rect">
            <a:avLst/>
          </a:prstGeom>
        </p:spPr>
      </p:pic>
      <p:sp>
        <p:nvSpPr>
          <p:cNvPr id="2" name="TextBox 1">
            <a:extLst>
              <a:ext uri="{FF2B5EF4-FFF2-40B4-BE49-F238E27FC236}">
                <a16:creationId xmlns:a16="http://schemas.microsoft.com/office/drawing/2014/main" id="{6896137E-E47A-B4B3-B079-016FBE1576D7}"/>
              </a:ext>
            </a:extLst>
          </p:cNvPr>
          <p:cNvSpPr txBox="1"/>
          <p:nvPr/>
        </p:nvSpPr>
        <p:spPr>
          <a:xfrm>
            <a:off x="1846779" y="162088"/>
            <a:ext cx="10345221"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400" b="1" dirty="0">
                <a:ln w="0"/>
                <a:solidFill>
                  <a:schemeClr val="accent1"/>
                </a:solidFill>
                <a:effectLst>
                  <a:outerShdw blurRad="38100" dist="25400" dir="5400000" algn="ctr" rotWithShape="0">
                    <a:srgbClr val="6E747A">
                      <a:alpha val="43000"/>
                    </a:srgbClr>
                  </a:outerShdw>
                </a:effectLst>
              </a:rPr>
              <a:t>Our </a:t>
            </a:r>
            <a:r>
              <a:rPr lang="fr-FR" sz="2400" b="1" dirty="0" err="1">
                <a:ln w="0"/>
                <a:solidFill>
                  <a:schemeClr val="accent1"/>
                </a:solidFill>
                <a:effectLst>
                  <a:outerShdw blurRad="38100" dist="25400" dir="5400000" algn="ctr" rotWithShape="0">
                    <a:srgbClr val="6E747A">
                      <a:alpha val="43000"/>
                    </a:srgbClr>
                  </a:outerShdw>
                </a:effectLst>
              </a:rPr>
              <a:t>activities</a:t>
            </a:r>
            <a:r>
              <a:rPr lang="fr-FR" sz="2400" b="1" dirty="0">
                <a:ln w="0"/>
                <a:solidFill>
                  <a:schemeClr val="accent1"/>
                </a:solidFill>
                <a:effectLst>
                  <a:outerShdw blurRad="38100" dist="25400" dir="5400000" algn="ctr" rotWithShape="0">
                    <a:srgbClr val="6E747A">
                      <a:alpha val="43000"/>
                    </a:srgbClr>
                  </a:outerShdw>
                </a:effectLst>
              </a:rPr>
              <a:t>: </a:t>
            </a:r>
            <a:r>
              <a:rPr lang="en-US" sz="2400" b="1" dirty="0">
                <a:ln w="0"/>
                <a:solidFill>
                  <a:schemeClr val="accent1"/>
                </a:solidFill>
                <a:effectLst>
                  <a:outerShdw blurRad="38100" dist="25400" dir="5400000" algn="ctr" rotWithShape="0">
                    <a:srgbClr val="6E747A">
                      <a:alpha val="43000"/>
                    </a:srgbClr>
                  </a:outerShdw>
                </a:effectLst>
              </a:rPr>
              <a:t>Room bin and storage hopper </a:t>
            </a:r>
            <a:r>
              <a:rPr lang="fr-FR" sz="2400" b="1" dirty="0" err="1">
                <a:ln w="0"/>
                <a:solidFill>
                  <a:schemeClr val="accent1"/>
                </a:solidFill>
                <a:effectLst>
                  <a:outerShdw blurRad="38100" dist="25400" dir="5400000" algn="ctr" rotWithShape="0">
                    <a:srgbClr val="6E747A">
                      <a:alpha val="43000"/>
                    </a:srgbClr>
                  </a:outerShdw>
                </a:effectLst>
              </a:rPr>
              <a:t>manufacturing</a:t>
            </a:r>
            <a:r>
              <a:rPr lang="fr-FR" sz="2400" b="1" dirty="0">
                <a:ln w="0"/>
                <a:solidFill>
                  <a:schemeClr val="accent1"/>
                </a:solidFill>
                <a:effectLst>
                  <a:outerShdw blurRad="38100" dist="25400" dir="5400000" algn="ctr" rotWithShape="0">
                    <a:srgbClr val="6E747A">
                      <a:alpha val="43000"/>
                    </a:srgbClr>
                  </a:outerShdw>
                </a:effectLst>
              </a:rPr>
              <a:t> and </a:t>
            </a:r>
            <a:r>
              <a:rPr lang="fr-FR" sz="2400" b="1" dirty="0" err="1">
                <a:ln w="0"/>
                <a:solidFill>
                  <a:schemeClr val="accent1"/>
                </a:solidFill>
                <a:effectLst>
                  <a:outerShdw blurRad="38100" dist="25400" dir="5400000" algn="ctr" rotWithShape="0">
                    <a:srgbClr val="6E747A">
                      <a:alpha val="43000"/>
                    </a:srgbClr>
                  </a:outerShdw>
                </a:effectLst>
              </a:rPr>
              <a:t>assembly</a:t>
            </a:r>
            <a:r>
              <a:rPr lang="en-US" sz="2400" b="1" dirty="0">
                <a:ln w="0"/>
                <a:solidFill>
                  <a:schemeClr val="accent1"/>
                </a:solidFill>
                <a:effectLst>
                  <a:outerShdw blurRad="38100" dist="25400" dir="5400000" algn="ctr" rotWithShape="0">
                    <a:srgbClr val="6E747A">
                      <a:alpha val="43000"/>
                    </a:srgbClr>
                  </a:outerShdw>
                </a:effectLst>
              </a:rPr>
              <a:t> </a:t>
            </a:r>
          </a:p>
        </p:txBody>
      </p:sp>
    </p:spTree>
    <p:extLst>
      <p:ext uri="{BB962C8B-B14F-4D97-AF65-F5344CB8AC3E}">
        <p14:creationId xmlns:p14="http://schemas.microsoft.com/office/powerpoint/2010/main" val="2889624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7166F-C899-2500-DA48-F30587724E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79F508D-9B28-43D2-07A8-AC70C6D67850}"/>
              </a:ext>
            </a:extLst>
          </p:cNvPr>
          <p:cNvSpPr txBox="1"/>
          <p:nvPr/>
        </p:nvSpPr>
        <p:spPr>
          <a:xfrm>
            <a:off x="1240176" y="2251434"/>
            <a:ext cx="9711647" cy="2355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Our </a:t>
            </a:r>
            <a:r>
              <a:rPr lang="fr-FR" sz="3200" b="1" dirty="0" err="1">
                <a:ln w="0"/>
                <a:solidFill>
                  <a:schemeClr val="accent1"/>
                </a:solidFill>
                <a:effectLst>
                  <a:outerShdw blurRad="38100" dist="25400" dir="5400000" algn="ctr" rotWithShape="0">
                    <a:srgbClr val="6E747A">
                      <a:alpha val="43000"/>
                    </a:srgbClr>
                  </a:outerShdw>
                </a:effectLst>
              </a:rPr>
              <a:t>activities</a:t>
            </a:r>
            <a:endParaRPr lang="fr-FR" sz="3200" b="1" dirty="0">
              <a:ln w="0"/>
              <a:solidFill>
                <a:schemeClr val="accent1"/>
              </a:solidFill>
              <a:effectLst>
                <a:outerShdw blurRad="38100" dist="25400" dir="5400000" algn="ctr" rotWithShape="0">
                  <a:srgbClr val="6E747A">
                    <a:alpha val="43000"/>
                  </a:srgbClr>
                </a:outerShdw>
              </a:effectLst>
            </a:endParaRPr>
          </a:p>
          <a:p>
            <a:pPr algn="ctr">
              <a:lnSpc>
                <a:spcPct val="250000"/>
              </a:lnSpc>
            </a:pPr>
            <a:r>
              <a:rPr lang="en-US" sz="3200" b="1" dirty="0">
                <a:ln w="0"/>
                <a:solidFill>
                  <a:schemeClr val="accent1"/>
                </a:solidFill>
                <a:effectLst>
                  <a:outerShdw blurRad="38100" dist="25400" dir="5400000" algn="ctr" rotWithShape="0">
                    <a:srgbClr val="6E747A">
                      <a:alpha val="43000"/>
                    </a:srgbClr>
                  </a:outerShdw>
                </a:effectLst>
              </a:rPr>
              <a:t>Rehabilitation of mining machinery structures</a:t>
            </a:r>
            <a:endParaRPr lang="fr-FR" sz="32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10565196-4E5B-DC41-C276-CC1C0089BD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10" y="976045"/>
            <a:ext cx="2114980" cy="1159708"/>
          </a:xfrm>
          <a:prstGeom prst="rect">
            <a:avLst/>
          </a:prstGeom>
        </p:spPr>
      </p:pic>
    </p:spTree>
    <p:extLst>
      <p:ext uri="{BB962C8B-B14F-4D97-AF65-F5344CB8AC3E}">
        <p14:creationId xmlns:p14="http://schemas.microsoft.com/office/powerpoint/2010/main" val="3425424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D9E99-0260-D78F-58F8-D16CC8865E73}"/>
            </a:ext>
          </a:extLst>
        </p:cNvPr>
        <p:cNvGrpSpPr/>
        <p:nvPr/>
      </p:nvGrpSpPr>
      <p:grpSpPr>
        <a:xfrm>
          <a:off x="0" y="0"/>
          <a:ext cx="0" cy="0"/>
          <a:chOff x="0" y="0"/>
          <a:chExt cx="0" cy="0"/>
        </a:xfrm>
      </p:grpSpPr>
      <p:pic>
        <p:nvPicPr>
          <p:cNvPr id="9" name="Immagine 15">
            <a:extLst>
              <a:ext uri="{FF2B5EF4-FFF2-40B4-BE49-F238E27FC236}">
                <a16:creationId xmlns:a16="http://schemas.microsoft.com/office/drawing/2014/main" id="{C3D28E06-A481-EEC3-9FB6-59D954993F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7D174AEC-3C1E-AE86-3BEC-0351BB86A36C}"/>
              </a:ext>
            </a:extLst>
          </p:cNvPr>
          <p:cNvSpPr txBox="1"/>
          <p:nvPr/>
        </p:nvSpPr>
        <p:spPr>
          <a:xfrm>
            <a:off x="1846779" y="1051915"/>
            <a:ext cx="8975090"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endParaRPr lang="en-US" sz="2800" b="1" dirty="0">
              <a:solidFill>
                <a:schemeClr val="accent1">
                  <a:lumMod val="50000"/>
                </a:schemeClr>
              </a:solidFill>
              <a:latin typeface="Calibri Light"/>
              <a:cs typeface="Calibri Light"/>
            </a:endParaRPr>
          </a:p>
        </p:txBody>
      </p:sp>
      <p:sp>
        <p:nvSpPr>
          <p:cNvPr id="2" name="TextBox 1">
            <a:extLst>
              <a:ext uri="{FF2B5EF4-FFF2-40B4-BE49-F238E27FC236}">
                <a16:creationId xmlns:a16="http://schemas.microsoft.com/office/drawing/2014/main" id="{AD5AAD58-07C9-58A8-887F-A6A3D8F3A0D7}"/>
              </a:ext>
            </a:extLst>
          </p:cNvPr>
          <p:cNvSpPr txBox="1"/>
          <p:nvPr/>
        </p:nvSpPr>
        <p:spPr>
          <a:xfrm>
            <a:off x="1846779" y="162088"/>
            <a:ext cx="10345221"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400" b="1" dirty="0">
                <a:ln w="0"/>
                <a:solidFill>
                  <a:schemeClr val="accent1"/>
                </a:solidFill>
                <a:effectLst>
                  <a:outerShdw blurRad="38100" dist="25400" dir="5400000" algn="ctr" rotWithShape="0">
                    <a:srgbClr val="6E747A">
                      <a:alpha val="43000"/>
                    </a:srgbClr>
                  </a:outerShdw>
                </a:effectLst>
              </a:rPr>
              <a:t>Our </a:t>
            </a:r>
            <a:r>
              <a:rPr lang="fr-FR" sz="2400" b="1" dirty="0" err="1">
                <a:ln w="0"/>
                <a:solidFill>
                  <a:schemeClr val="accent1"/>
                </a:solidFill>
                <a:effectLst>
                  <a:outerShdw blurRad="38100" dist="25400" dir="5400000" algn="ctr" rotWithShape="0">
                    <a:srgbClr val="6E747A">
                      <a:alpha val="43000"/>
                    </a:srgbClr>
                  </a:outerShdw>
                </a:effectLst>
              </a:rPr>
              <a:t>activities</a:t>
            </a:r>
            <a:r>
              <a:rPr lang="fr-FR" sz="2400" b="1" dirty="0">
                <a:ln w="0"/>
                <a:solidFill>
                  <a:schemeClr val="accent1"/>
                </a:solidFill>
                <a:effectLst>
                  <a:outerShdw blurRad="38100" dist="25400" dir="5400000" algn="ctr" rotWithShape="0">
                    <a:srgbClr val="6E747A">
                      <a:alpha val="43000"/>
                    </a:srgbClr>
                  </a:outerShdw>
                </a:effectLst>
              </a:rPr>
              <a:t>: </a:t>
            </a:r>
            <a:r>
              <a:rPr lang="en-US" sz="2400" b="1" dirty="0">
                <a:ln w="0"/>
                <a:solidFill>
                  <a:schemeClr val="accent1"/>
                </a:solidFill>
                <a:effectLst>
                  <a:outerShdw blurRad="38100" dist="25400" dir="5400000" algn="ctr" rotWithShape="0">
                    <a:srgbClr val="6E747A">
                      <a:alpha val="43000"/>
                    </a:srgbClr>
                  </a:outerShdw>
                </a:effectLst>
              </a:rPr>
              <a:t>Rehabilitation of mining machinery structures</a:t>
            </a:r>
          </a:p>
        </p:txBody>
      </p:sp>
      <p:pic>
        <p:nvPicPr>
          <p:cNvPr id="6" name="Picture 5">
            <a:extLst>
              <a:ext uri="{FF2B5EF4-FFF2-40B4-BE49-F238E27FC236}">
                <a16:creationId xmlns:a16="http://schemas.microsoft.com/office/drawing/2014/main" id="{85A10EA7-385B-C018-E528-3A2698B45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842" y="838640"/>
            <a:ext cx="3999829" cy="5333105"/>
          </a:xfrm>
          <a:prstGeom prst="rect">
            <a:avLst/>
          </a:prstGeom>
        </p:spPr>
      </p:pic>
      <p:pic>
        <p:nvPicPr>
          <p:cNvPr id="10" name="Picture 9">
            <a:extLst>
              <a:ext uri="{FF2B5EF4-FFF2-40B4-BE49-F238E27FC236}">
                <a16:creationId xmlns:a16="http://schemas.microsoft.com/office/drawing/2014/main" id="{EB38C07F-6A33-F52A-D613-F910AE889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599" y="1051915"/>
            <a:ext cx="6541243" cy="4905933"/>
          </a:xfrm>
          <a:prstGeom prst="rect">
            <a:avLst/>
          </a:prstGeom>
        </p:spPr>
      </p:pic>
    </p:spTree>
    <p:extLst>
      <p:ext uri="{BB962C8B-B14F-4D97-AF65-F5344CB8AC3E}">
        <p14:creationId xmlns:p14="http://schemas.microsoft.com/office/powerpoint/2010/main" val="1378215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F4B4-5F5C-5D4D-5A7C-38BECF4D74B1}"/>
            </a:ext>
          </a:extLst>
        </p:cNvPr>
        <p:cNvGrpSpPr/>
        <p:nvPr/>
      </p:nvGrpSpPr>
      <p:grpSpPr>
        <a:xfrm>
          <a:off x="0" y="0"/>
          <a:ext cx="0" cy="0"/>
          <a:chOff x="0" y="0"/>
          <a:chExt cx="0" cy="0"/>
        </a:xfrm>
      </p:grpSpPr>
      <p:pic>
        <p:nvPicPr>
          <p:cNvPr id="9" name="Immagine 15">
            <a:extLst>
              <a:ext uri="{FF2B5EF4-FFF2-40B4-BE49-F238E27FC236}">
                <a16:creationId xmlns:a16="http://schemas.microsoft.com/office/drawing/2014/main" id="{5198B4AF-3B79-E1CE-F5BF-1B61FC1916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D7664332-6932-4CB9-5753-F63B7176D615}"/>
              </a:ext>
            </a:extLst>
          </p:cNvPr>
          <p:cNvSpPr txBox="1"/>
          <p:nvPr/>
        </p:nvSpPr>
        <p:spPr>
          <a:xfrm>
            <a:off x="1846779" y="1051915"/>
            <a:ext cx="8975090"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endParaRPr lang="en-US" sz="2800" b="1" dirty="0">
              <a:solidFill>
                <a:schemeClr val="accent1">
                  <a:lumMod val="50000"/>
                </a:schemeClr>
              </a:solidFill>
              <a:latin typeface="Calibri Light"/>
              <a:cs typeface="Calibri Light"/>
            </a:endParaRPr>
          </a:p>
        </p:txBody>
      </p:sp>
      <p:sp>
        <p:nvSpPr>
          <p:cNvPr id="2" name="TextBox 1">
            <a:extLst>
              <a:ext uri="{FF2B5EF4-FFF2-40B4-BE49-F238E27FC236}">
                <a16:creationId xmlns:a16="http://schemas.microsoft.com/office/drawing/2014/main" id="{94558266-0D86-AE2C-8BFC-FA05075F22DC}"/>
              </a:ext>
            </a:extLst>
          </p:cNvPr>
          <p:cNvSpPr txBox="1"/>
          <p:nvPr/>
        </p:nvSpPr>
        <p:spPr>
          <a:xfrm>
            <a:off x="1846779" y="162088"/>
            <a:ext cx="10345221" cy="46166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400" b="1" dirty="0">
                <a:ln w="0"/>
                <a:solidFill>
                  <a:schemeClr val="accent1"/>
                </a:solidFill>
                <a:effectLst>
                  <a:outerShdw blurRad="38100" dist="25400" dir="5400000" algn="ctr" rotWithShape="0">
                    <a:srgbClr val="6E747A">
                      <a:alpha val="43000"/>
                    </a:srgbClr>
                  </a:outerShdw>
                </a:effectLst>
              </a:rPr>
              <a:t>Our </a:t>
            </a:r>
            <a:r>
              <a:rPr lang="fr-FR" sz="2400" b="1" dirty="0" err="1">
                <a:ln w="0"/>
                <a:solidFill>
                  <a:schemeClr val="accent1"/>
                </a:solidFill>
                <a:effectLst>
                  <a:outerShdw blurRad="38100" dist="25400" dir="5400000" algn="ctr" rotWithShape="0">
                    <a:srgbClr val="6E747A">
                      <a:alpha val="43000"/>
                    </a:srgbClr>
                  </a:outerShdw>
                </a:effectLst>
              </a:rPr>
              <a:t>activities</a:t>
            </a:r>
            <a:r>
              <a:rPr lang="fr-FR" sz="2400" b="1" dirty="0">
                <a:ln w="0"/>
                <a:solidFill>
                  <a:schemeClr val="accent1"/>
                </a:solidFill>
                <a:effectLst>
                  <a:outerShdw blurRad="38100" dist="25400" dir="5400000" algn="ctr" rotWithShape="0">
                    <a:srgbClr val="6E747A">
                      <a:alpha val="43000"/>
                    </a:srgbClr>
                  </a:outerShdw>
                </a:effectLst>
              </a:rPr>
              <a:t>: </a:t>
            </a:r>
            <a:r>
              <a:rPr lang="en-US" sz="2400" b="1" dirty="0">
                <a:ln w="0"/>
                <a:solidFill>
                  <a:schemeClr val="accent1"/>
                </a:solidFill>
                <a:effectLst>
                  <a:outerShdw blurRad="38100" dist="25400" dir="5400000" algn="ctr" rotWithShape="0">
                    <a:srgbClr val="6E747A">
                      <a:alpha val="43000"/>
                    </a:srgbClr>
                  </a:outerShdw>
                </a:effectLst>
              </a:rPr>
              <a:t>Rehabilitation of mining machinery structures</a:t>
            </a:r>
          </a:p>
        </p:txBody>
      </p:sp>
      <p:pic>
        <p:nvPicPr>
          <p:cNvPr id="4" name="Picture 3">
            <a:extLst>
              <a:ext uri="{FF2B5EF4-FFF2-40B4-BE49-F238E27FC236}">
                <a16:creationId xmlns:a16="http://schemas.microsoft.com/office/drawing/2014/main" id="{9ED51FA1-426F-CBC9-14B8-97581E1D9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131" y="1289919"/>
            <a:ext cx="3603689" cy="4804919"/>
          </a:xfrm>
          <a:prstGeom prst="rect">
            <a:avLst/>
          </a:prstGeom>
        </p:spPr>
      </p:pic>
      <p:pic>
        <p:nvPicPr>
          <p:cNvPr id="8" name="Picture 7">
            <a:extLst>
              <a:ext uri="{FF2B5EF4-FFF2-40B4-BE49-F238E27FC236}">
                <a16:creationId xmlns:a16="http://schemas.microsoft.com/office/drawing/2014/main" id="{856174A1-296D-0A43-86FE-9F65DBDD3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2849" y="1289919"/>
            <a:ext cx="3603689" cy="4804918"/>
          </a:xfrm>
          <a:prstGeom prst="rect">
            <a:avLst/>
          </a:prstGeom>
        </p:spPr>
      </p:pic>
      <p:pic>
        <p:nvPicPr>
          <p:cNvPr id="12" name="Picture 11">
            <a:extLst>
              <a:ext uri="{FF2B5EF4-FFF2-40B4-BE49-F238E27FC236}">
                <a16:creationId xmlns:a16="http://schemas.microsoft.com/office/drawing/2014/main" id="{8F74456C-D5E3-51F8-7F18-D40D933E27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149413" y="1722212"/>
            <a:ext cx="5362374" cy="4021781"/>
          </a:xfrm>
          <a:prstGeom prst="rect">
            <a:avLst/>
          </a:prstGeom>
        </p:spPr>
      </p:pic>
    </p:spTree>
    <p:extLst>
      <p:ext uri="{BB962C8B-B14F-4D97-AF65-F5344CB8AC3E}">
        <p14:creationId xmlns:p14="http://schemas.microsoft.com/office/powerpoint/2010/main" val="3703098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60460-C45E-6604-611D-21D1B45D749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391642C-1C9E-4478-A3BA-4C37753DED12}"/>
              </a:ext>
            </a:extLst>
          </p:cNvPr>
          <p:cNvSpPr txBox="1"/>
          <p:nvPr/>
        </p:nvSpPr>
        <p:spPr>
          <a:xfrm>
            <a:off x="1240176" y="2251434"/>
            <a:ext cx="9711647" cy="2355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Our </a:t>
            </a:r>
            <a:r>
              <a:rPr lang="fr-FR" sz="3200" b="1" dirty="0" err="1">
                <a:ln w="0"/>
                <a:solidFill>
                  <a:schemeClr val="accent1"/>
                </a:solidFill>
                <a:effectLst>
                  <a:outerShdw blurRad="38100" dist="25400" dir="5400000" algn="ctr" rotWithShape="0">
                    <a:srgbClr val="6E747A">
                      <a:alpha val="43000"/>
                    </a:srgbClr>
                  </a:outerShdw>
                </a:effectLst>
              </a:rPr>
              <a:t>activities</a:t>
            </a:r>
            <a:endParaRPr lang="fr-FR" sz="3200" b="1" dirty="0">
              <a:ln w="0"/>
              <a:solidFill>
                <a:schemeClr val="accent1"/>
              </a:solidFill>
              <a:effectLst>
                <a:outerShdw blurRad="38100" dist="25400" dir="5400000" algn="ctr" rotWithShape="0">
                  <a:srgbClr val="6E747A">
                    <a:alpha val="43000"/>
                  </a:srgbClr>
                </a:outerShdw>
              </a:effectLst>
            </a:endParaRPr>
          </a:p>
          <a:p>
            <a:pPr algn="ctr">
              <a:lnSpc>
                <a:spcPct val="250000"/>
              </a:lnSpc>
            </a:pPr>
            <a:r>
              <a:rPr lang="en-US" sz="3200" b="1" dirty="0">
                <a:ln w="0"/>
                <a:solidFill>
                  <a:schemeClr val="accent1"/>
                </a:solidFill>
                <a:effectLst>
                  <a:outerShdw blurRad="38100" dist="25400" dir="5400000" algn="ctr" rotWithShape="0">
                    <a:srgbClr val="6E747A">
                      <a:alpha val="43000"/>
                    </a:srgbClr>
                  </a:outerShdw>
                </a:effectLst>
              </a:rPr>
              <a:t>Fabrication and erection of steel structure</a:t>
            </a:r>
            <a:endParaRPr lang="fr-FR" sz="32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6B0D583D-570E-A323-905C-9381DCDFB7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10" y="976045"/>
            <a:ext cx="2114980" cy="1159708"/>
          </a:xfrm>
          <a:prstGeom prst="rect">
            <a:avLst/>
          </a:prstGeom>
        </p:spPr>
      </p:pic>
    </p:spTree>
    <p:extLst>
      <p:ext uri="{BB962C8B-B14F-4D97-AF65-F5344CB8AC3E}">
        <p14:creationId xmlns:p14="http://schemas.microsoft.com/office/powerpoint/2010/main" val="2944039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2D3C-1F21-BCFF-5FA8-6CA0205DCB3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4AB79DB-72C5-F605-1FE6-64E58AD6AAAA}"/>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fabrication and erection of steel structure</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CF8FE407-0954-6A7A-6BDE-5CF2ED334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1D9F3EDD-8FAF-13B1-8293-2A8685A7ACA3}"/>
              </a:ext>
            </a:extLst>
          </p:cNvPr>
          <p:cNvSpPr txBox="1"/>
          <p:nvPr/>
        </p:nvSpPr>
        <p:spPr>
          <a:xfrm>
            <a:off x="1846779" y="1051915"/>
            <a:ext cx="8975090" cy="1731243"/>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Fabrication and assembly of the steel structure for the flotation and milling</a:t>
            </a: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OUANSSIMI</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2016</a:t>
            </a:r>
            <a:endParaRPr sz="2700" dirty="0">
              <a:solidFill>
                <a:schemeClr val="accent1">
                  <a:lumMod val="50000"/>
                </a:schemeClr>
              </a:solidFill>
              <a:latin typeface="Calibri Light"/>
              <a:cs typeface="Calibri Light"/>
            </a:endParaRPr>
          </a:p>
        </p:txBody>
      </p:sp>
      <p:pic>
        <p:nvPicPr>
          <p:cNvPr id="2" name="object 3">
            <a:extLst>
              <a:ext uri="{FF2B5EF4-FFF2-40B4-BE49-F238E27FC236}">
                <a16:creationId xmlns:a16="http://schemas.microsoft.com/office/drawing/2014/main" id="{E69CE45F-D965-4982-DED8-A0700D2B04B8}"/>
              </a:ext>
            </a:extLst>
          </p:cNvPr>
          <p:cNvPicPr/>
          <p:nvPr/>
        </p:nvPicPr>
        <p:blipFill>
          <a:blip r:embed="rId3" cstate="print"/>
          <a:stretch>
            <a:fillRect/>
          </a:stretch>
        </p:blipFill>
        <p:spPr>
          <a:xfrm>
            <a:off x="2260118" y="3036263"/>
            <a:ext cx="4489704" cy="3115056"/>
          </a:xfrm>
          <a:prstGeom prst="rect">
            <a:avLst/>
          </a:prstGeom>
        </p:spPr>
      </p:pic>
      <p:pic>
        <p:nvPicPr>
          <p:cNvPr id="4" name="object 4">
            <a:extLst>
              <a:ext uri="{FF2B5EF4-FFF2-40B4-BE49-F238E27FC236}">
                <a16:creationId xmlns:a16="http://schemas.microsoft.com/office/drawing/2014/main" id="{1E4AFDF9-8F48-0DD5-42B9-E529EB10556C}"/>
              </a:ext>
            </a:extLst>
          </p:cNvPr>
          <p:cNvPicPr/>
          <p:nvPr/>
        </p:nvPicPr>
        <p:blipFill>
          <a:blip r:embed="rId4" cstate="print"/>
          <a:stretch>
            <a:fillRect/>
          </a:stretch>
        </p:blipFill>
        <p:spPr>
          <a:xfrm>
            <a:off x="7220737" y="3028642"/>
            <a:ext cx="4498848" cy="3122676"/>
          </a:xfrm>
          <a:prstGeom prst="rect">
            <a:avLst/>
          </a:prstGeom>
        </p:spPr>
      </p:pic>
    </p:spTree>
    <p:extLst>
      <p:ext uri="{BB962C8B-B14F-4D97-AF65-F5344CB8AC3E}">
        <p14:creationId xmlns:p14="http://schemas.microsoft.com/office/powerpoint/2010/main" val="2688527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BBED8-E500-463E-1056-700950EAB18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032F7FD-19F5-DDA9-6B09-C541D2A5F581}"/>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fabrication and erection of steel structure</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AB9B49F1-DA0F-2DDD-F95A-37BDF82263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EA894B1E-51F9-04F6-91AA-16C5E0E4072E}"/>
              </a:ext>
            </a:extLst>
          </p:cNvPr>
          <p:cNvSpPr txBox="1"/>
          <p:nvPr/>
        </p:nvSpPr>
        <p:spPr>
          <a:xfrm>
            <a:off x="1846779" y="1051915"/>
            <a:ext cx="8975090" cy="1300356"/>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Fabrication and assembly of the steel structure for the flotation </a:t>
            </a: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SMI</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2017</a:t>
            </a:r>
            <a:endParaRPr sz="2700" dirty="0">
              <a:solidFill>
                <a:schemeClr val="accent1">
                  <a:lumMod val="50000"/>
                </a:schemeClr>
              </a:solidFill>
              <a:latin typeface="Calibri Light"/>
              <a:cs typeface="Calibri Light"/>
            </a:endParaRPr>
          </a:p>
        </p:txBody>
      </p:sp>
      <p:pic>
        <p:nvPicPr>
          <p:cNvPr id="3" name="object 3">
            <a:extLst>
              <a:ext uri="{FF2B5EF4-FFF2-40B4-BE49-F238E27FC236}">
                <a16:creationId xmlns:a16="http://schemas.microsoft.com/office/drawing/2014/main" id="{C2083F85-CE96-CBFF-4293-D240FF67FD28}"/>
              </a:ext>
            </a:extLst>
          </p:cNvPr>
          <p:cNvPicPr/>
          <p:nvPr/>
        </p:nvPicPr>
        <p:blipFill>
          <a:blip r:embed="rId3" cstate="print"/>
          <a:stretch>
            <a:fillRect/>
          </a:stretch>
        </p:blipFill>
        <p:spPr>
          <a:xfrm>
            <a:off x="3143891" y="2783158"/>
            <a:ext cx="4230521" cy="4074842"/>
          </a:xfrm>
          <a:prstGeom prst="rect">
            <a:avLst/>
          </a:prstGeom>
        </p:spPr>
      </p:pic>
      <p:pic>
        <p:nvPicPr>
          <p:cNvPr id="7" name="object 4">
            <a:extLst>
              <a:ext uri="{FF2B5EF4-FFF2-40B4-BE49-F238E27FC236}">
                <a16:creationId xmlns:a16="http://schemas.microsoft.com/office/drawing/2014/main" id="{E3906582-C78D-4DF5-ED40-A72F9290F155}"/>
              </a:ext>
            </a:extLst>
          </p:cNvPr>
          <p:cNvPicPr/>
          <p:nvPr/>
        </p:nvPicPr>
        <p:blipFill>
          <a:blip r:embed="rId4" cstate="print"/>
          <a:stretch>
            <a:fillRect/>
          </a:stretch>
        </p:blipFill>
        <p:spPr>
          <a:xfrm>
            <a:off x="8073334" y="2783158"/>
            <a:ext cx="4193120" cy="4074842"/>
          </a:xfrm>
          <a:prstGeom prst="rect">
            <a:avLst/>
          </a:prstGeom>
        </p:spPr>
      </p:pic>
    </p:spTree>
    <p:extLst>
      <p:ext uri="{BB962C8B-B14F-4D97-AF65-F5344CB8AC3E}">
        <p14:creationId xmlns:p14="http://schemas.microsoft.com/office/powerpoint/2010/main" val="2544092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784CF-6129-FC09-B0A6-A948E670BB7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86E8398-DA2F-BE18-208E-B43E49DB1274}"/>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fabrication and erection of steel structure</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8A88BF27-7624-FC68-BA96-8953E32136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42A6C41A-06C0-D35C-535B-9700D31B6C26}"/>
              </a:ext>
            </a:extLst>
          </p:cNvPr>
          <p:cNvSpPr txBox="1"/>
          <p:nvPr/>
        </p:nvSpPr>
        <p:spPr>
          <a:xfrm>
            <a:off x="1846779" y="1051915"/>
            <a:ext cx="8975090"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Fabrication and assembly of the steel structure</a:t>
            </a: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CTT</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2014</a:t>
            </a:r>
            <a:endParaRPr sz="2700" dirty="0">
              <a:solidFill>
                <a:schemeClr val="accent1">
                  <a:lumMod val="50000"/>
                </a:schemeClr>
              </a:solidFill>
              <a:latin typeface="Calibri Light"/>
              <a:cs typeface="Calibri Light"/>
            </a:endParaRPr>
          </a:p>
        </p:txBody>
      </p:sp>
      <p:pic>
        <p:nvPicPr>
          <p:cNvPr id="2" name="object 3">
            <a:extLst>
              <a:ext uri="{FF2B5EF4-FFF2-40B4-BE49-F238E27FC236}">
                <a16:creationId xmlns:a16="http://schemas.microsoft.com/office/drawing/2014/main" id="{4073970D-92CA-F639-8C21-22358A1B2300}"/>
              </a:ext>
            </a:extLst>
          </p:cNvPr>
          <p:cNvPicPr/>
          <p:nvPr/>
        </p:nvPicPr>
        <p:blipFill>
          <a:blip r:embed="rId3" cstate="print"/>
          <a:stretch>
            <a:fillRect/>
          </a:stretch>
        </p:blipFill>
        <p:spPr>
          <a:xfrm>
            <a:off x="3205434" y="2783158"/>
            <a:ext cx="8698992" cy="3995928"/>
          </a:xfrm>
          <a:prstGeom prst="rect">
            <a:avLst/>
          </a:prstGeom>
        </p:spPr>
      </p:pic>
    </p:spTree>
    <p:extLst>
      <p:ext uri="{BB962C8B-B14F-4D97-AF65-F5344CB8AC3E}">
        <p14:creationId xmlns:p14="http://schemas.microsoft.com/office/powerpoint/2010/main" val="2402395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F8A0D-5865-18E8-DD60-270981BD571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9B699A6-5E4A-D2A4-61BB-808630C97331}"/>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fabrication and erection of steel structure</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B6726FCF-9C14-E0D0-04B3-3C2EED44A1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DACC0214-11D4-F4EF-AD57-3D32F1EA0770}"/>
              </a:ext>
            </a:extLst>
          </p:cNvPr>
          <p:cNvSpPr txBox="1"/>
          <p:nvPr/>
        </p:nvSpPr>
        <p:spPr>
          <a:xfrm>
            <a:off x="1846778" y="1051915"/>
            <a:ext cx="10687693"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Fabrication and assembly of the steel structure for milling and crushing</a:t>
            </a: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SOMIFER</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2024</a:t>
            </a:r>
            <a:endParaRPr sz="2700" dirty="0">
              <a:solidFill>
                <a:schemeClr val="accent1">
                  <a:lumMod val="50000"/>
                </a:schemeClr>
              </a:solidFill>
              <a:latin typeface="Calibri Light"/>
              <a:cs typeface="Calibri Light"/>
            </a:endParaRPr>
          </a:p>
        </p:txBody>
      </p:sp>
      <p:pic>
        <p:nvPicPr>
          <p:cNvPr id="4" name="Picture 3">
            <a:extLst>
              <a:ext uri="{FF2B5EF4-FFF2-40B4-BE49-F238E27FC236}">
                <a16:creationId xmlns:a16="http://schemas.microsoft.com/office/drawing/2014/main" id="{7A2AF839-01D1-F246-3B6D-D09B41EF1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754" y="1561670"/>
            <a:ext cx="3972246" cy="5296328"/>
          </a:xfrm>
          <a:prstGeom prst="rect">
            <a:avLst/>
          </a:prstGeom>
        </p:spPr>
      </p:pic>
      <p:pic>
        <p:nvPicPr>
          <p:cNvPr id="8" name="Picture 7">
            <a:extLst>
              <a:ext uri="{FF2B5EF4-FFF2-40B4-BE49-F238E27FC236}">
                <a16:creationId xmlns:a16="http://schemas.microsoft.com/office/drawing/2014/main" id="{570FC3DC-0F1B-E269-4BEE-5888AD4E4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155" y="1561670"/>
            <a:ext cx="3972247" cy="5296329"/>
          </a:xfrm>
          <a:prstGeom prst="rect">
            <a:avLst/>
          </a:prstGeom>
        </p:spPr>
      </p:pic>
    </p:spTree>
    <p:extLst>
      <p:ext uri="{BB962C8B-B14F-4D97-AF65-F5344CB8AC3E}">
        <p14:creationId xmlns:p14="http://schemas.microsoft.com/office/powerpoint/2010/main" val="2601773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D4073-AE8C-A9C2-B63F-B451E12AFDDF}"/>
            </a:ext>
          </a:extLst>
        </p:cNvPr>
        <p:cNvGrpSpPr/>
        <p:nvPr/>
      </p:nvGrpSpPr>
      <p:grpSpPr>
        <a:xfrm>
          <a:off x="0" y="0"/>
          <a:ext cx="0" cy="0"/>
          <a:chOff x="0" y="0"/>
          <a:chExt cx="0" cy="0"/>
        </a:xfrm>
      </p:grpSpPr>
      <p:pic>
        <p:nvPicPr>
          <p:cNvPr id="4" name="Immagine 15">
            <a:extLst>
              <a:ext uri="{FF2B5EF4-FFF2-40B4-BE49-F238E27FC236}">
                <a16:creationId xmlns:a16="http://schemas.microsoft.com/office/drawing/2014/main" id="{C3C88154-9D2F-3E71-F848-1CA800E07E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5220" y="27762"/>
            <a:ext cx="1836160" cy="1020161"/>
          </a:xfrm>
          <a:prstGeom prst="rect">
            <a:avLst/>
          </a:prstGeom>
        </p:spPr>
      </p:pic>
      <p:sp>
        <p:nvSpPr>
          <p:cNvPr id="6" name="TextBox 5">
            <a:extLst>
              <a:ext uri="{FF2B5EF4-FFF2-40B4-BE49-F238E27FC236}">
                <a16:creationId xmlns:a16="http://schemas.microsoft.com/office/drawing/2014/main" id="{9CEABB40-33BF-C84E-C419-051C043FBB92}"/>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teams:</a:t>
            </a:r>
          </a:p>
        </p:txBody>
      </p:sp>
      <p:pic>
        <p:nvPicPr>
          <p:cNvPr id="2" name="Picture 1">
            <a:extLst>
              <a:ext uri="{FF2B5EF4-FFF2-40B4-BE49-F238E27FC236}">
                <a16:creationId xmlns:a16="http://schemas.microsoft.com/office/drawing/2014/main" id="{069BB644-78A2-FF05-09C0-7CA63A176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508" y="1437871"/>
            <a:ext cx="5828872" cy="4371654"/>
          </a:xfrm>
          <a:prstGeom prst="ellipse">
            <a:avLst/>
          </a:prstGeom>
          <a:ln>
            <a:noFill/>
          </a:ln>
          <a:effectLst>
            <a:softEdge rad="112500"/>
          </a:effectLst>
        </p:spPr>
      </p:pic>
      <p:sp>
        <p:nvSpPr>
          <p:cNvPr id="5" name="TextBox 4">
            <a:extLst>
              <a:ext uri="{FF2B5EF4-FFF2-40B4-BE49-F238E27FC236}">
                <a16:creationId xmlns:a16="http://schemas.microsoft.com/office/drawing/2014/main" id="{159E1D5A-FBDA-7317-BD01-E9EE3203A002}"/>
              </a:ext>
            </a:extLst>
          </p:cNvPr>
          <p:cNvSpPr txBox="1"/>
          <p:nvPr/>
        </p:nvSpPr>
        <p:spPr>
          <a:xfrm>
            <a:off x="1376737" y="1466185"/>
            <a:ext cx="4719263" cy="4315027"/>
          </a:xfrm>
          <a:prstGeom prst="rect">
            <a:avLst/>
          </a:prstGeom>
          <a:noFill/>
        </p:spPr>
        <p:txBody>
          <a:bodyPr wrap="square">
            <a:spAutoFit/>
          </a:bodyPr>
          <a:lstStyle/>
          <a:p>
            <a:pPr algn="just">
              <a:lnSpc>
                <a:spcPct val="200000"/>
              </a:lnSpc>
            </a:pPr>
            <a:r>
              <a:rPr lang="en-US" sz="2000" dirty="0"/>
              <a:t>Our team is made up of experienced professionals across all disciplines, attentive to our clients' needs, and ready to support them throughout their projects, from planning and design to execution, using innovative technologies and high quality materials</a:t>
            </a:r>
            <a:endParaRPr lang="fr-FR" sz="2000" dirty="0"/>
          </a:p>
        </p:txBody>
      </p:sp>
    </p:spTree>
    <p:extLst>
      <p:ext uri="{BB962C8B-B14F-4D97-AF65-F5344CB8AC3E}">
        <p14:creationId xmlns:p14="http://schemas.microsoft.com/office/powerpoint/2010/main" val="1882460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CC4E8-2811-7660-1A08-0846B02C2A6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58F7B31-64CF-2F1A-B5E2-1E9E01F8A9B6}"/>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fabrication and erection of steel structure</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676DC238-B659-D57D-E5F1-1C6F5A761B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FAAECF02-7B1D-D355-C9CE-AC1F4C401940}"/>
              </a:ext>
            </a:extLst>
          </p:cNvPr>
          <p:cNvSpPr txBox="1"/>
          <p:nvPr/>
        </p:nvSpPr>
        <p:spPr>
          <a:xfrm>
            <a:off x="1846778" y="1051915"/>
            <a:ext cx="10687693"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Fabrication and assembly of the steel structure for crushing</a:t>
            </a:r>
            <a:endParaRPr lang="fr-FR" sz="2700" b="1"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MMD</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2024</a:t>
            </a:r>
            <a:endParaRPr sz="2700" dirty="0">
              <a:solidFill>
                <a:schemeClr val="accent1">
                  <a:lumMod val="50000"/>
                </a:schemeClr>
              </a:solidFill>
              <a:latin typeface="Calibri Light"/>
              <a:cs typeface="Calibri Light"/>
            </a:endParaRPr>
          </a:p>
        </p:txBody>
      </p:sp>
      <p:pic>
        <p:nvPicPr>
          <p:cNvPr id="3" name="Picture 2">
            <a:extLst>
              <a:ext uri="{FF2B5EF4-FFF2-40B4-BE49-F238E27FC236}">
                <a16:creationId xmlns:a16="http://schemas.microsoft.com/office/drawing/2014/main" id="{4A5274FF-9A95-3CE2-CBCD-60829D6B9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875" y="2790867"/>
            <a:ext cx="8575497" cy="4053262"/>
          </a:xfrm>
          <a:prstGeom prst="rect">
            <a:avLst/>
          </a:prstGeom>
        </p:spPr>
      </p:pic>
    </p:spTree>
    <p:extLst>
      <p:ext uri="{BB962C8B-B14F-4D97-AF65-F5344CB8AC3E}">
        <p14:creationId xmlns:p14="http://schemas.microsoft.com/office/powerpoint/2010/main" val="2006668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724F7-B573-0124-6C7E-DBEEED19481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EBF0952-CED2-0F83-3394-99EDA9A56C3F}"/>
              </a:ext>
            </a:extLst>
          </p:cNvPr>
          <p:cNvSpPr txBox="1"/>
          <p:nvPr/>
        </p:nvSpPr>
        <p:spPr>
          <a:xfrm>
            <a:off x="1240176" y="2251434"/>
            <a:ext cx="9711647" cy="2355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Our </a:t>
            </a:r>
            <a:r>
              <a:rPr lang="fr-FR" sz="3200" b="1" dirty="0" err="1">
                <a:ln w="0"/>
                <a:solidFill>
                  <a:schemeClr val="accent1"/>
                </a:solidFill>
                <a:effectLst>
                  <a:outerShdw blurRad="38100" dist="25400" dir="5400000" algn="ctr" rotWithShape="0">
                    <a:srgbClr val="6E747A">
                      <a:alpha val="43000"/>
                    </a:srgbClr>
                  </a:outerShdw>
                </a:effectLst>
              </a:rPr>
              <a:t>activities</a:t>
            </a:r>
            <a:endParaRPr lang="fr-FR" sz="3200" b="1" dirty="0">
              <a:ln w="0"/>
              <a:solidFill>
                <a:schemeClr val="accent1"/>
              </a:solidFill>
              <a:effectLst>
                <a:outerShdw blurRad="38100" dist="25400" dir="5400000" algn="ctr" rotWithShape="0">
                  <a:srgbClr val="6E747A">
                    <a:alpha val="43000"/>
                  </a:srgbClr>
                </a:outerShdw>
              </a:effectLst>
            </a:endParaRPr>
          </a:p>
          <a:p>
            <a:pPr algn="ctr">
              <a:lnSpc>
                <a:spcPct val="250000"/>
              </a:lnSpc>
            </a:pPr>
            <a:r>
              <a:rPr lang="en-US" sz="3200" b="1" dirty="0">
                <a:ln w="0"/>
                <a:solidFill>
                  <a:schemeClr val="accent1"/>
                </a:solidFill>
                <a:effectLst>
                  <a:outerShdw blurRad="38100" dist="25400" dir="5400000" algn="ctr" rotWithShape="0">
                    <a:srgbClr val="6E747A">
                      <a:alpha val="43000"/>
                    </a:srgbClr>
                  </a:outerShdw>
                </a:effectLst>
              </a:rPr>
              <a:t>Pipework work</a:t>
            </a:r>
            <a:endParaRPr lang="fr-FR" sz="32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D3EE5422-DF92-0B6A-A4BF-708AA2E090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10" y="976045"/>
            <a:ext cx="2114980" cy="1159708"/>
          </a:xfrm>
          <a:prstGeom prst="rect">
            <a:avLst/>
          </a:prstGeom>
        </p:spPr>
      </p:pic>
    </p:spTree>
    <p:extLst>
      <p:ext uri="{BB962C8B-B14F-4D97-AF65-F5344CB8AC3E}">
        <p14:creationId xmlns:p14="http://schemas.microsoft.com/office/powerpoint/2010/main" val="3558450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B213A-7AAF-400D-603D-81008F30762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32110E1-F9B4-2E7E-EF52-A790E71521A6}"/>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pipework work</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B1C12F7D-8361-5077-8885-5905135FF9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pic>
        <p:nvPicPr>
          <p:cNvPr id="3" name="Picture 2">
            <a:extLst>
              <a:ext uri="{FF2B5EF4-FFF2-40B4-BE49-F238E27FC236}">
                <a16:creationId xmlns:a16="http://schemas.microsoft.com/office/drawing/2014/main" id="{FE4B0533-530E-F8BA-F5D5-265A99968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135" y="2044557"/>
            <a:ext cx="5212424" cy="3909318"/>
          </a:xfrm>
          <a:prstGeom prst="rect">
            <a:avLst/>
          </a:prstGeom>
        </p:spPr>
      </p:pic>
      <p:pic>
        <p:nvPicPr>
          <p:cNvPr id="4" name="Picture 3">
            <a:extLst>
              <a:ext uri="{FF2B5EF4-FFF2-40B4-BE49-F238E27FC236}">
                <a16:creationId xmlns:a16="http://schemas.microsoft.com/office/drawing/2014/main" id="{D8EF8A9B-72D0-408E-C486-A703CA8567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285" y="2044557"/>
            <a:ext cx="5212423" cy="3909318"/>
          </a:xfrm>
          <a:prstGeom prst="rect">
            <a:avLst/>
          </a:prstGeom>
        </p:spPr>
      </p:pic>
    </p:spTree>
    <p:extLst>
      <p:ext uri="{BB962C8B-B14F-4D97-AF65-F5344CB8AC3E}">
        <p14:creationId xmlns:p14="http://schemas.microsoft.com/office/powerpoint/2010/main" val="2401840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6BC2A-EF50-B5B2-4D83-2EDD551EC492}"/>
            </a:ext>
          </a:extLst>
        </p:cNvPr>
        <p:cNvGrpSpPr/>
        <p:nvPr/>
      </p:nvGrpSpPr>
      <p:grpSpPr>
        <a:xfrm>
          <a:off x="0" y="0"/>
          <a:ext cx="0" cy="0"/>
          <a:chOff x="0" y="0"/>
          <a:chExt cx="0" cy="0"/>
        </a:xfrm>
      </p:grpSpPr>
      <p:pic>
        <p:nvPicPr>
          <p:cNvPr id="9" name="Immagine 15">
            <a:extLst>
              <a:ext uri="{FF2B5EF4-FFF2-40B4-BE49-F238E27FC236}">
                <a16:creationId xmlns:a16="http://schemas.microsoft.com/office/drawing/2014/main" id="{921FC426-CCD4-4034-232D-3C8CBC7E2E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pic>
        <p:nvPicPr>
          <p:cNvPr id="11" name="Picture 10">
            <a:extLst>
              <a:ext uri="{FF2B5EF4-FFF2-40B4-BE49-F238E27FC236}">
                <a16:creationId xmlns:a16="http://schemas.microsoft.com/office/drawing/2014/main" id="{DCB3E641-EB32-621A-2172-10FE727EF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430" y="1164119"/>
            <a:ext cx="4270411" cy="5693881"/>
          </a:xfrm>
          <a:prstGeom prst="rect">
            <a:avLst/>
          </a:prstGeom>
        </p:spPr>
      </p:pic>
      <p:pic>
        <p:nvPicPr>
          <p:cNvPr id="13" name="Picture 12">
            <a:extLst>
              <a:ext uri="{FF2B5EF4-FFF2-40B4-BE49-F238E27FC236}">
                <a16:creationId xmlns:a16="http://schemas.microsoft.com/office/drawing/2014/main" id="{4BFECB5A-7B48-BBCF-F4A4-A70EE5E8F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7941" y="1164118"/>
            <a:ext cx="4270411" cy="5693881"/>
          </a:xfrm>
          <a:prstGeom prst="rect">
            <a:avLst/>
          </a:prstGeom>
        </p:spPr>
      </p:pic>
      <p:sp>
        <p:nvSpPr>
          <p:cNvPr id="3" name="TextBox 2">
            <a:extLst>
              <a:ext uri="{FF2B5EF4-FFF2-40B4-BE49-F238E27FC236}">
                <a16:creationId xmlns:a16="http://schemas.microsoft.com/office/drawing/2014/main" id="{155643BB-FD4B-6566-F7E9-C1D5D77A3283}"/>
              </a:ext>
            </a:extLst>
          </p:cNvPr>
          <p:cNvSpPr txBox="1"/>
          <p:nvPr/>
        </p:nvSpPr>
        <p:spPr>
          <a:xfrm>
            <a:off x="1969320" y="693186"/>
            <a:ext cx="6096000" cy="461665"/>
          </a:xfrm>
          <a:prstGeom prst="rect">
            <a:avLst/>
          </a:prstGeom>
          <a:noFill/>
        </p:spPr>
        <p:txBody>
          <a:bodyPr wrap="square">
            <a:spAutoFit/>
          </a:bodyPr>
          <a:lstStyle>
            <a:defPPr>
              <a:defRPr lang="en-US"/>
            </a:defPPr>
            <a:lvl1pPr>
              <a:defRPr sz="2000" b="1"/>
            </a:lvl1pPr>
          </a:lstStyle>
          <a:p>
            <a:r>
              <a:rPr lang="fr-FR" sz="2400" dirty="0"/>
              <a:t>Gas and </a:t>
            </a:r>
            <a:r>
              <a:rPr lang="fr-FR" sz="2400" dirty="0" err="1"/>
              <a:t>steam</a:t>
            </a:r>
            <a:r>
              <a:rPr lang="fr-FR" sz="2400" dirty="0"/>
              <a:t> pipelines</a:t>
            </a:r>
          </a:p>
        </p:txBody>
      </p:sp>
      <p:sp>
        <p:nvSpPr>
          <p:cNvPr id="4" name="TextBox 3">
            <a:extLst>
              <a:ext uri="{FF2B5EF4-FFF2-40B4-BE49-F238E27FC236}">
                <a16:creationId xmlns:a16="http://schemas.microsoft.com/office/drawing/2014/main" id="{1C74BD7B-1839-9FB2-B241-24659F91AC59}"/>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pipework work</a:t>
            </a:r>
            <a:endParaRPr lang="fr-FR" sz="2800" b="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4137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007A0F-F9E7-3913-C778-FDC4FFD75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4214" y="1754461"/>
            <a:ext cx="5517786" cy="4138339"/>
          </a:xfrm>
          <a:prstGeom prst="rect">
            <a:avLst/>
          </a:prstGeom>
        </p:spPr>
      </p:pic>
      <p:pic>
        <p:nvPicPr>
          <p:cNvPr id="7" name="Picture 6">
            <a:extLst>
              <a:ext uri="{FF2B5EF4-FFF2-40B4-BE49-F238E27FC236}">
                <a16:creationId xmlns:a16="http://schemas.microsoft.com/office/drawing/2014/main" id="{4E1B1511-EA06-97B7-A7C0-EC6BCBE19C91}"/>
              </a:ext>
            </a:extLst>
          </p:cNvPr>
          <p:cNvPicPr>
            <a:picLocks noChangeAspect="1"/>
          </p:cNvPicPr>
          <p:nvPr/>
        </p:nvPicPr>
        <p:blipFill>
          <a:blip r:embed="rId3"/>
          <a:stretch>
            <a:fillRect/>
          </a:stretch>
        </p:blipFill>
        <p:spPr>
          <a:xfrm>
            <a:off x="1220327" y="1754461"/>
            <a:ext cx="5840873" cy="4138339"/>
          </a:xfrm>
          <a:prstGeom prst="rect">
            <a:avLst/>
          </a:prstGeom>
        </p:spPr>
      </p:pic>
      <p:sp>
        <p:nvSpPr>
          <p:cNvPr id="2" name="TextBox 1">
            <a:extLst>
              <a:ext uri="{FF2B5EF4-FFF2-40B4-BE49-F238E27FC236}">
                <a16:creationId xmlns:a16="http://schemas.microsoft.com/office/drawing/2014/main" id="{C356C4F8-06BD-3EAC-B127-502256A660AF}"/>
              </a:ext>
            </a:extLst>
          </p:cNvPr>
          <p:cNvSpPr txBox="1"/>
          <p:nvPr/>
        </p:nvSpPr>
        <p:spPr>
          <a:xfrm>
            <a:off x="1969320" y="693186"/>
            <a:ext cx="6096000" cy="461665"/>
          </a:xfrm>
          <a:prstGeom prst="rect">
            <a:avLst/>
          </a:prstGeom>
          <a:noFill/>
        </p:spPr>
        <p:txBody>
          <a:bodyPr wrap="square">
            <a:spAutoFit/>
          </a:bodyPr>
          <a:lstStyle>
            <a:defPPr>
              <a:defRPr lang="en-US"/>
            </a:defPPr>
            <a:lvl1pPr>
              <a:defRPr sz="2000" b="1"/>
            </a:lvl1pPr>
          </a:lstStyle>
          <a:p>
            <a:r>
              <a:rPr lang="fr-FR" sz="2400" dirty="0"/>
              <a:t>Gas and </a:t>
            </a:r>
            <a:r>
              <a:rPr lang="fr-FR" sz="2400" dirty="0" err="1"/>
              <a:t>steam</a:t>
            </a:r>
            <a:r>
              <a:rPr lang="fr-FR" sz="2400" dirty="0"/>
              <a:t> pipelines</a:t>
            </a:r>
          </a:p>
        </p:txBody>
      </p:sp>
      <p:pic>
        <p:nvPicPr>
          <p:cNvPr id="3" name="Immagine 15">
            <a:extLst>
              <a:ext uri="{FF2B5EF4-FFF2-40B4-BE49-F238E27FC236}">
                <a16:creationId xmlns:a16="http://schemas.microsoft.com/office/drawing/2014/main" id="{5E9E7299-2F9A-3D2F-D4B1-A1AA856A60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4" name="TextBox 3">
            <a:extLst>
              <a:ext uri="{FF2B5EF4-FFF2-40B4-BE49-F238E27FC236}">
                <a16:creationId xmlns:a16="http://schemas.microsoft.com/office/drawing/2014/main" id="{AEAE6CA2-A86A-4919-9048-AF183A504AD1}"/>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pipework work</a:t>
            </a:r>
            <a:endParaRPr lang="fr-FR" sz="2800" b="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33750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DA4D0-3608-F0DD-E41C-C9ACA66704A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1542F56-1D62-ECC6-72BF-25FFE79D06DB}"/>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pipework work</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F8E59601-C857-2B12-DC9A-A4692D5DA2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pic>
        <p:nvPicPr>
          <p:cNvPr id="5" name="Picture 4">
            <a:extLst>
              <a:ext uri="{FF2B5EF4-FFF2-40B4-BE49-F238E27FC236}">
                <a16:creationId xmlns:a16="http://schemas.microsoft.com/office/drawing/2014/main" id="{50A676FF-B7A9-55C1-202F-27F5EFC1A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278" y="947521"/>
            <a:ext cx="2649649" cy="5748391"/>
          </a:xfrm>
          <a:prstGeom prst="rect">
            <a:avLst/>
          </a:prstGeom>
        </p:spPr>
      </p:pic>
      <p:pic>
        <p:nvPicPr>
          <p:cNvPr id="10" name="Picture 9">
            <a:extLst>
              <a:ext uri="{FF2B5EF4-FFF2-40B4-BE49-F238E27FC236}">
                <a16:creationId xmlns:a16="http://schemas.microsoft.com/office/drawing/2014/main" id="{36CA7150-263A-DEAF-C5FA-3A4CBEC77DF3}"/>
              </a:ext>
            </a:extLst>
          </p:cNvPr>
          <p:cNvPicPr>
            <a:picLocks noChangeAspect="1"/>
          </p:cNvPicPr>
          <p:nvPr/>
        </p:nvPicPr>
        <p:blipFill>
          <a:blip r:embed="rId4"/>
          <a:stretch>
            <a:fillRect/>
          </a:stretch>
        </p:blipFill>
        <p:spPr>
          <a:xfrm>
            <a:off x="1273995" y="2054454"/>
            <a:ext cx="7529977" cy="3586058"/>
          </a:xfrm>
          <a:prstGeom prst="rect">
            <a:avLst/>
          </a:prstGeom>
        </p:spPr>
      </p:pic>
      <p:sp>
        <p:nvSpPr>
          <p:cNvPr id="3" name="TextBox 2">
            <a:extLst>
              <a:ext uri="{FF2B5EF4-FFF2-40B4-BE49-F238E27FC236}">
                <a16:creationId xmlns:a16="http://schemas.microsoft.com/office/drawing/2014/main" id="{111B7FCC-6587-1379-82AF-CB1E36F72BFB}"/>
              </a:ext>
            </a:extLst>
          </p:cNvPr>
          <p:cNvSpPr txBox="1"/>
          <p:nvPr/>
        </p:nvSpPr>
        <p:spPr>
          <a:xfrm>
            <a:off x="1689100" y="861757"/>
            <a:ext cx="7114872" cy="461665"/>
          </a:xfrm>
          <a:prstGeom prst="rect">
            <a:avLst/>
          </a:prstGeom>
          <a:noFill/>
        </p:spPr>
        <p:txBody>
          <a:bodyPr wrap="square">
            <a:spAutoFit/>
          </a:bodyPr>
          <a:lstStyle>
            <a:defPPr>
              <a:defRPr lang="en-US"/>
            </a:defPPr>
            <a:lvl1pPr>
              <a:defRPr sz="2400" b="1"/>
            </a:lvl1pPr>
          </a:lstStyle>
          <a:p>
            <a:r>
              <a:rPr lang="en-US" dirty="0"/>
              <a:t>Standard pipelines and large diameter pipelines</a:t>
            </a:r>
            <a:endParaRPr lang="fr-FR" dirty="0"/>
          </a:p>
        </p:txBody>
      </p:sp>
    </p:spTree>
    <p:extLst>
      <p:ext uri="{BB962C8B-B14F-4D97-AF65-F5344CB8AC3E}">
        <p14:creationId xmlns:p14="http://schemas.microsoft.com/office/powerpoint/2010/main" val="127661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6D2E8-F5CB-5A0A-E456-A1F01A77BB7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6C5448F-23D9-C454-E6D6-4D0C0F95EE40}"/>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pipework work</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248820FE-128D-A1E6-7615-412A5D2ACD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3" name="TextBox 2">
            <a:extLst>
              <a:ext uri="{FF2B5EF4-FFF2-40B4-BE49-F238E27FC236}">
                <a16:creationId xmlns:a16="http://schemas.microsoft.com/office/drawing/2014/main" id="{B338E5C0-143F-F081-F9A3-CF3BC0A32189}"/>
              </a:ext>
            </a:extLst>
          </p:cNvPr>
          <p:cNvSpPr txBox="1"/>
          <p:nvPr/>
        </p:nvSpPr>
        <p:spPr>
          <a:xfrm>
            <a:off x="1689100" y="861757"/>
            <a:ext cx="7114872" cy="461665"/>
          </a:xfrm>
          <a:prstGeom prst="rect">
            <a:avLst/>
          </a:prstGeom>
          <a:noFill/>
        </p:spPr>
        <p:txBody>
          <a:bodyPr wrap="square">
            <a:spAutoFit/>
          </a:bodyPr>
          <a:lstStyle>
            <a:defPPr>
              <a:defRPr lang="en-US"/>
            </a:defPPr>
            <a:lvl1pPr>
              <a:defRPr sz="2400" b="1"/>
            </a:lvl1pPr>
          </a:lstStyle>
          <a:p>
            <a:r>
              <a:rPr lang="en-US" dirty="0"/>
              <a:t>Standard pipelines and large diameter pipelines</a:t>
            </a:r>
            <a:endParaRPr lang="fr-FR" dirty="0"/>
          </a:p>
        </p:txBody>
      </p:sp>
      <p:pic>
        <p:nvPicPr>
          <p:cNvPr id="4" name="Picture 3">
            <a:extLst>
              <a:ext uri="{FF2B5EF4-FFF2-40B4-BE49-F238E27FC236}">
                <a16:creationId xmlns:a16="http://schemas.microsoft.com/office/drawing/2014/main" id="{E2F75CFA-8BE2-48AE-3121-AE23EF536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304" y="1369603"/>
            <a:ext cx="4116298" cy="5488397"/>
          </a:xfrm>
          <a:prstGeom prst="rect">
            <a:avLst/>
          </a:prstGeom>
        </p:spPr>
      </p:pic>
      <p:pic>
        <p:nvPicPr>
          <p:cNvPr id="12" name="Picture 11">
            <a:extLst>
              <a:ext uri="{FF2B5EF4-FFF2-40B4-BE49-F238E27FC236}">
                <a16:creationId xmlns:a16="http://schemas.microsoft.com/office/drawing/2014/main" id="{ACD4468C-314D-D6B8-3702-4F52E1E8DB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1376" y="1369602"/>
            <a:ext cx="4116298" cy="5488397"/>
          </a:xfrm>
          <a:prstGeom prst="rect">
            <a:avLst/>
          </a:prstGeom>
        </p:spPr>
      </p:pic>
    </p:spTree>
    <p:extLst>
      <p:ext uri="{BB962C8B-B14F-4D97-AF65-F5344CB8AC3E}">
        <p14:creationId xmlns:p14="http://schemas.microsoft.com/office/powerpoint/2010/main" val="1041720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FFC1E-3FCC-4719-78D3-69BA6788B8F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ED76232-8438-9415-8B36-9EBAE7638D66}"/>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pipework work</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458274E1-4C9E-C879-3691-2C7D3815F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3" name="TextBox 2">
            <a:extLst>
              <a:ext uri="{FF2B5EF4-FFF2-40B4-BE49-F238E27FC236}">
                <a16:creationId xmlns:a16="http://schemas.microsoft.com/office/drawing/2014/main" id="{E1454447-5ABC-1F19-903B-CB83473C416C}"/>
              </a:ext>
            </a:extLst>
          </p:cNvPr>
          <p:cNvSpPr txBox="1"/>
          <p:nvPr/>
        </p:nvSpPr>
        <p:spPr>
          <a:xfrm>
            <a:off x="1689100" y="861757"/>
            <a:ext cx="7114872" cy="461665"/>
          </a:xfrm>
          <a:prstGeom prst="rect">
            <a:avLst/>
          </a:prstGeom>
          <a:noFill/>
        </p:spPr>
        <p:txBody>
          <a:bodyPr wrap="square">
            <a:spAutoFit/>
          </a:bodyPr>
          <a:lstStyle>
            <a:defPPr>
              <a:defRPr lang="en-US"/>
            </a:defPPr>
            <a:lvl1pPr>
              <a:defRPr sz="2400" b="1"/>
            </a:lvl1pPr>
          </a:lstStyle>
          <a:p>
            <a:r>
              <a:rPr lang="en-US" dirty="0"/>
              <a:t>Standard pipelines and large diameter pipelines</a:t>
            </a:r>
            <a:endParaRPr lang="fr-FR" dirty="0"/>
          </a:p>
        </p:txBody>
      </p:sp>
      <p:pic>
        <p:nvPicPr>
          <p:cNvPr id="5" name="Picture 4">
            <a:extLst>
              <a:ext uri="{FF2B5EF4-FFF2-40B4-BE49-F238E27FC236}">
                <a16:creationId xmlns:a16="http://schemas.microsoft.com/office/drawing/2014/main" id="{77BB0EBC-AE51-796C-5696-4B6B22C22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463" y="1381232"/>
            <a:ext cx="5460714" cy="4095536"/>
          </a:xfrm>
          <a:prstGeom prst="rect">
            <a:avLst/>
          </a:prstGeom>
        </p:spPr>
      </p:pic>
      <p:pic>
        <p:nvPicPr>
          <p:cNvPr id="11" name="Picture 10">
            <a:extLst>
              <a:ext uri="{FF2B5EF4-FFF2-40B4-BE49-F238E27FC236}">
                <a16:creationId xmlns:a16="http://schemas.microsoft.com/office/drawing/2014/main" id="{EDED9AC7-7AA6-5CE8-DE21-53175C29C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7177" y="2834383"/>
            <a:ext cx="5364823" cy="4023617"/>
          </a:xfrm>
          <a:prstGeom prst="rect">
            <a:avLst/>
          </a:prstGeom>
        </p:spPr>
      </p:pic>
    </p:spTree>
    <p:extLst>
      <p:ext uri="{BB962C8B-B14F-4D97-AF65-F5344CB8AC3E}">
        <p14:creationId xmlns:p14="http://schemas.microsoft.com/office/powerpoint/2010/main" val="2400341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6CCEC-BBC1-F4D9-3433-B2F60D4F982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9C536D4-F0AE-67E7-C8FE-6E961EF11B1C}"/>
              </a:ext>
            </a:extLst>
          </p:cNvPr>
          <p:cNvSpPr txBox="1"/>
          <p:nvPr/>
        </p:nvSpPr>
        <p:spPr>
          <a:xfrm>
            <a:off x="1240176" y="2251434"/>
            <a:ext cx="9711647" cy="2355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Our </a:t>
            </a:r>
            <a:r>
              <a:rPr lang="fr-FR" sz="3200" b="1" dirty="0" err="1">
                <a:ln w="0"/>
                <a:solidFill>
                  <a:schemeClr val="accent1"/>
                </a:solidFill>
                <a:effectLst>
                  <a:outerShdw blurRad="38100" dist="25400" dir="5400000" algn="ctr" rotWithShape="0">
                    <a:srgbClr val="6E747A">
                      <a:alpha val="43000"/>
                    </a:srgbClr>
                  </a:outerShdw>
                </a:effectLst>
              </a:rPr>
              <a:t>activities</a:t>
            </a:r>
            <a:endParaRPr lang="fr-FR" sz="3200" b="1" dirty="0">
              <a:ln w="0"/>
              <a:solidFill>
                <a:schemeClr val="accent1"/>
              </a:solidFill>
              <a:effectLst>
                <a:outerShdw blurRad="38100" dist="25400" dir="5400000" algn="ctr" rotWithShape="0">
                  <a:srgbClr val="6E747A">
                    <a:alpha val="43000"/>
                  </a:srgbClr>
                </a:outerShdw>
              </a:effectLst>
            </a:endParaRPr>
          </a:p>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Equipment installation and commissioning</a:t>
            </a:r>
          </a:p>
        </p:txBody>
      </p:sp>
      <p:pic>
        <p:nvPicPr>
          <p:cNvPr id="9" name="Immagine 15">
            <a:extLst>
              <a:ext uri="{FF2B5EF4-FFF2-40B4-BE49-F238E27FC236}">
                <a16:creationId xmlns:a16="http://schemas.microsoft.com/office/drawing/2014/main" id="{3212665F-8F59-823E-F052-9FB5E90EF8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10" y="976045"/>
            <a:ext cx="2114980" cy="1159708"/>
          </a:xfrm>
          <a:prstGeom prst="rect">
            <a:avLst/>
          </a:prstGeom>
        </p:spPr>
      </p:pic>
    </p:spTree>
    <p:extLst>
      <p:ext uri="{BB962C8B-B14F-4D97-AF65-F5344CB8AC3E}">
        <p14:creationId xmlns:p14="http://schemas.microsoft.com/office/powerpoint/2010/main" val="1705637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9E65-18A6-4B2F-17B8-7778239653C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32C0E98-7553-794C-164F-9B1A76C2B067}"/>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5E922121-FB3A-C0E9-970F-CF5AEE7805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8E591CC9-4A0D-6300-2D8B-52752F8E9935}"/>
              </a:ext>
            </a:extLst>
          </p:cNvPr>
          <p:cNvSpPr txBox="1"/>
          <p:nvPr/>
        </p:nvSpPr>
        <p:spPr>
          <a:xfrm>
            <a:off x="1846778" y="1051915"/>
            <a:ext cx="10687693"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78 flotation cells</a:t>
            </a:r>
          </a:p>
          <a:p>
            <a:pPr marL="12066">
              <a:lnSpc>
                <a:spcPct val="100000"/>
              </a:lnSpc>
              <a:spcBef>
                <a:spcPts val="100"/>
              </a:spcBef>
              <a:tabLst>
                <a:tab pos="469900" algn="l"/>
                <a:tab pos="470534" algn="l"/>
              </a:tabLst>
            </a:pP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OUANSSIMI</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2013</a:t>
            </a:r>
            <a:endParaRPr sz="2700" dirty="0">
              <a:solidFill>
                <a:schemeClr val="accent1">
                  <a:lumMod val="50000"/>
                </a:schemeClr>
              </a:solidFill>
              <a:latin typeface="Calibri Light"/>
              <a:cs typeface="Calibri Light"/>
            </a:endParaRPr>
          </a:p>
        </p:txBody>
      </p:sp>
      <p:pic>
        <p:nvPicPr>
          <p:cNvPr id="2" name="object 3">
            <a:extLst>
              <a:ext uri="{FF2B5EF4-FFF2-40B4-BE49-F238E27FC236}">
                <a16:creationId xmlns:a16="http://schemas.microsoft.com/office/drawing/2014/main" id="{20957ACF-3F8D-C54E-4D9C-CBA079EA915E}"/>
              </a:ext>
            </a:extLst>
          </p:cNvPr>
          <p:cNvPicPr/>
          <p:nvPr/>
        </p:nvPicPr>
        <p:blipFill>
          <a:blip r:embed="rId3" cstate="print"/>
          <a:stretch>
            <a:fillRect/>
          </a:stretch>
        </p:blipFill>
        <p:spPr>
          <a:xfrm>
            <a:off x="2630184" y="3266912"/>
            <a:ext cx="4464643" cy="3429000"/>
          </a:xfrm>
          <a:prstGeom prst="rect">
            <a:avLst/>
          </a:prstGeom>
        </p:spPr>
      </p:pic>
      <p:pic>
        <p:nvPicPr>
          <p:cNvPr id="4" name="object 4">
            <a:extLst>
              <a:ext uri="{FF2B5EF4-FFF2-40B4-BE49-F238E27FC236}">
                <a16:creationId xmlns:a16="http://schemas.microsoft.com/office/drawing/2014/main" id="{305F8EF4-29E0-EA78-5515-C0250998D451}"/>
              </a:ext>
            </a:extLst>
          </p:cNvPr>
          <p:cNvPicPr/>
          <p:nvPr/>
        </p:nvPicPr>
        <p:blipFill>
          <a:blip r:embed="rId4" cstate="print"/>
          <a:stretch>
            <a:fillRect/>
          </a:stretch>
        </p:blipFill>
        <p:spPr>
          <a:xfrm>
            <a:off x="7523714" y="3266912"/>
            <a:ext cx="4464643" cy="3429000"/>
          </a:xfrm>
          <a:prstGeom prst="rect">
            <a:avLst/>
          </a:prstGeom>
        </p:spPr>
      </p:pic>
    </p:spTree>
    <p:extLst>
      <p:ext uri="{BB962C8B-B14F-4D97-AF65-F5344CB8AC3E}">
        <p14:creationId xmlns:p14="http://schemas.microsoft.com/office/powerpoint/2010/main" val="37837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2CC90-D069-015F-5072-38CD77A59620}"/>
            </a:ext>
          </a:extLst>
        </p:cNvPr>
        <p:cNvGrpSpPr/>
        <p:nvPr/>
      </p:nvGrpSpPr>
      <p:grpSpPr>
        <a:xfrm>
          <a:off x="0" y="0"/>
          <a:ext cx="0" cy="0"/>
          <a:chOff x="0" y="0"/>
          <a:chExt cx="0" cy="0"/>
        </a:xfrm>
      </p:grpSpPr>
      <p:pic>
        <p:nvPicPr>
          <p:cNvPr id="4" name="Immagine 15">
            <a:extLst>
              <a:ext uri="{FF2B5EF4-FFF2-40B4-BE49-F238E27FC236}">
                <a16:creationId xmlns:a16="http://schemas.microsoft.com/office/drawing/2014/main" id="{BBE3BCE7-C55D-E6C1-ED8D-FC69199426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6" name="TextBox 5">
            <a:extLst>
              <a:ext uri="{FF2B5EF4-FFF2-40B4-BE49-F238E27FC236}">
                <a16:creationId xmlns:a16="http://schemas.microsoft.com/office/drawing/2014/main" id="{B3105D06-7733-105C-A708-4779BDAD6D49}"/>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workshop:</a:t>
            </a:r>
          </a:p>
        </p:txBody>
      </p:sp>
      <p:pic>
        <p:nvPicPr>
          <p:cNvPr id="3" name="Picture 2">
            <a:extLst>
              <a:ext uri="{FF2B5EF4-FFF2-40B4-BE49-F238E27FC236}">
                <a16:creationId xmlns:a16="http://schemas.microsoft.com/office/drawing/2014/main" id="{95A76EFA-ACEA-FB60-BB19-12C389126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8725" y="1509760"/>
            <a:ext cx="7038156" cy="5278617"/>
          </a:xfrm>
          <a:prstGeom prst="ellipse">
            <a:avLst/>
          </a:prstGeom>
          <a:ln>
            <a:noFill/>
          </a:ln>
          <a:effectLst>
            <a:softEdge rad="112500"/>
          </a:effectLst>
        </p:spPr>
      </p:pic>
      <p:sp>
        <p:nvSpPr>
          <p:cNvPr id="8" name="TextBox 7">
            <a:extLst>
              <a:ext uri="{FF2B5EF4-FFF2-40B4-BE49-F238E27FC236}">
                <a16:creationId xmlns:a16="http://schemas.microsoft.com/office/drawing/2014/main" id="{72247FE2-8A94-761A-C0F3-D5CD23B2DCAC}"/>
              </a:ext>
            </a:extLst>
          </p:cNvPr>
          <p:cNvSpPr txBox="1"/>
          <p:nvPr/>
        </p:nvSpPr>
        <p:spPr>
          <a:xfrm>
            <a:off x="1191802" y="1688825"/>
            <a:ext cx="4695290" cy="4446730"/>
          </a:xfrm>
          <a:prstGeom prst="rect">
            <a:avLst/>
          </a:prstGeom>
          <a:noFill/>
        </p:spPr>
        <p:txBody>
          <a:bodyPr wrap="square">
            <a:spAutoFit/>
          </a:bodyPr>
          <a:lstStyle/>
          <a:p>
            <a:pPr marL="285750" indent="-285750" algn="just">
              <a:lnSpc>
                <a:spcPct val="200000"/>
              </a:lnSpc>
              <a:buFont typeface="Wingdings" panose="05000000000000000000" pitchFamily="2" charset="2"/>
              <a:buChar char="§"/>
            </a:pPr>
            <a:r>
              <a:rPr lang="fr-FR" dirty="0">
                <a:latin typeface="Calibri" panose="020F0502020204030204" pitchFamily="34" charset="0"/>
                <a:ea typeface="Calibri" panose="020F0502020204030204" pitchFamily="34" charset="0"/>
                <a:cs typeface="Calibri" panose="020F0502020204030204" pitchFamily="34" charset="0"/>
              </a:rPr>
              <a:t>A 2,000 m² </a:t>
            </a:r>
            <a:r>
              <a:rPr lang="fr-FR" dirty="0" err="1">
                <a:latin typeface="Calibri" panose="020F0502020204030204" pitchFamily="34" charset="0"/>
                <a:ea typeface="Calibri" panose="020F0502020204030204" pitchFamily="34" charset="0"/>
                <a:cs typeface="Calibri" panose="020F0502020204030204" pitchFamily="34" charset="0"/>
              </a:rPr>
              <a:t>manufacturing</a:t>
            </a:r>
            <a:r>
              <a:rPr lang="fr-FR" dirty="0">
                <a:latin typeface="Calibri" panose="020F0502020204030204" pitchFamily="34" charset="0"/>
                <a:ea typeface="Calibri" panose="020F0502020204030204" pitchFamily="34" charset="0"/>
                <a:cs typeface="Calibri" panose="020F0502020204030204" pitchFamily="34" charset="0"/>
              </a:rPr>
              <a:t> workshop </a:t>
            </a:r>
            <a:r>
              <a:rPr lang="fr-FR" dirty="0" err="1">
                <a:latin typeface="Calibri" panose="020F0502020204030204" pitchFamily="34" charset="0"/>
                <a:ea typeface="Calibri" panose="020F0502020204030204" pitchFamily="34" charset="0"/>
                <a:cs typeface="Calibri" panose="020F0502020204030204" pitchFamily="34" charset="0"/>
              </a:rPr>
              <a:t>equipped</a:t>
            </a:r>
            <a:r>
              <a:rPr lang="fr-FR" dirty="0">
                <a:latin typeface="Calibri" panose="020F0502020204030204" pitchFamily="34" charset="0"/>
                <a:ea typeface="Calibri" panose="020F0502020204030204" pitchFamily="34" charset="0"/>
                <a:cs typeface="Calibri" panose="020F0502020204030204" pitchFamily="34" charset="0"/>
              </a:rPr>
              <a:t> </a:t>
            </a:r>
            <a:r>
              <a:rPr lang="fr-FR" dirty="0" err="1">
                <a:latin typeface="Calibri" panose="020F0502020204030204" pitchFamily="34" charset="0"/>
                <a:ea typeface="Calibri" panose="020F0502020204030204" pitchFamily="34" charset="0"/>
                <a:cs typeface="Calibri" panose="020F0502020204030204" pitchFamily="34" charset="0"/>
              </a:rPr>
              <a:t>with</a:t>
            </a:r>
            <a:r>
              <a:rPr lang="fr-FR" dirty="0">
                <a:latin typeface="Calibri" panose="020F0502020204030204" pitchFamily="34" charset="0"/>
                <a:ea typeface="Calibri" panose="020F0502020204030204" pitchFamily="34" charset="0"/>
                <a:cs typeface="Calibri" panose="020F0502020204030204" pitchFamily="34" charset="0"/>
              </a:rPr>
              <a:t> 5-ton </a:t>
            </a:r>
            <a:r>
              <a:rPr lang="fr-FR" dirty="0" err="1">
                <a:latin typeface="Calibri" panose="020F0502020204030204" pitchFamily="34" charset="0"/>
                <a:ea typeface="Calibri" panose="020F0502020204030204" pitchFamily="34" charset="0"/>
                <a:cs typeface="Calibri" panose="020F0502020204030204" pitchFamily="34" charset="0"/>
              </a:rPr>
              <a:t>overhead</a:t>
            </a:r>
            <a:r>
              <a:rPr lang="fr-FR" dirty="0">
                <a:latin typeface="Calibri" panose="020F0502020204030204" pitchFamily="34" charset="0"/>
                <a:ea typeface="Calibri" panose="020F0502020204030204" pitchFamily="34" charset="0"/>
                <a:cs typeface="Calibri" panose="020F0502020204030204" pitchFamily="34" charset="0"/>
              </a:rPr>
              <a:t> travelling cranes</a:t>
            </a:r>
          </a:p>
          <a:p>
            <a:pPr marL="285750" indent="-285750" algn="just">
              <a:lnSpc>
                <a:spcPct val="200000"/>
              </a:lnSpc>
              <a:buFont typeface="Wingdings" panose="05000000000000000000" pitchFamily="2" charset="2"/>
              <a:buChar char="§"/>
            </a:pPr>
            <a:r>
              <a:rPr lang="fr-FR" dirty="0">
                <a:latin typeface="Calibri" panose="020F0502020204030204" pitchFamily="34" charset="0"/>
                <a:ea typeface="Calibri" panose="020F0502020204030204" pitchFamily="34" charset="0"/>
                <a:cs typeface="Calibri" panose="020F0502020204030204" pitchFamily="34" charset="0"/>
              </a:rPr>
              <a:t>A </a:t>
            </a:r>
            <a:r>
              <a:rPr lang="fr-FR" dirty="0" err="1">
                <a:latin typeface="Calibri" panose="020F0502020204030204" pitchFamily="34" charset="0"/>
                <a:ea typeface="Calibri" panose="020F0502020204030204" pitchFamily="34" charset="0"/>
                <a:cs typeface="Calibri" panose="020F0502020204030204" pitchFamily="34" charset="0"/>
              </a:rPr>
              <a:t>dedicated</a:t>
            </a:r>
            <a:r>
              <a:rPr lang="fr-FR" dirty="0">
                <a:latin typeface="Calibri" panose="020F0502020204030204" pitchFamily="34" charset="0"/>
                <a:ea typeface="Calibri" panose="020F0502020204030204" pitchFamily="34" charset="0"/>
                <a:cs typeface="Calibri" panose="020F0502020204030204" pitchFamily="34" charset="0"/>
              </a:rPr>
              <a:t> </a:t>
            </a:r>
            <a:r>
              <a:rPr lang="fr-FR" dirty="0" err="1">
                <a:latin typeface="Calibri" panose="020F0502020204030204" pitchFamily="34" charset="0"/>
                <a:ea typeface="Calibri" panose="020F0502020204030204" pitchFamily="34" charset="0"/>
                <a:cs typeface="Calibri" panose="020F0502020204030204" pitchFamily="34" charset="0"/>
              </a:rPr>
              <a:t>sandblasting</a:t>
            </a:r>
            <a:r>
              <a:rPr lang="fr-FR" dirty="0">
                <a:latin typeface="Calibri" panose="020F0502020204030204" pitchFamily="34" charset="0"/>
                <a:ea typeface="Calibri" panose="020F0502020204030204" pitchFamily="34" charset="0"/>
                <a:cs typeface="Calibri" panose="020F0502020204030204" pitchFamily="34" charset="0"/>
              </a:rPr>
              <a:t> area</a:t>
            </a:r>
          </a:p>
          <a:p>
            <a:pPr marL="285750" indent="-285750" algn="just">
              <a:lnSpc>
                <a:spcPct val="200000"/>
              </a:lnSpc>
              <a:buFont typeface="Wingdings" panose="05000000000000000000" pitchFamily="2" charset="2"/>
              <a:buChar char="§"/>
            </a:pPr>
            <a:r>
              <a:rPr lang="fr-FR" dirty="0">
                <a:latin typeface="Calibri" panose="020F0502020204030204" pitchFamily="34" charset="0"/>
                <a:ea typeface="Calibri" panose="020F0502020204030204" pitchFamily="34" charset="0"/>
                <a:cs typeface="Calibri" panose="020F0502020204030204" pitchFamily="34" charset="0"/>
              </a:rPr>
              <a:t>a </a:t>
            </a:r>
            <a:r>
              <a:rPr lang="fr-FR" dirty="0" err="1">
                <a:latin typeface="Calibri" panose="020F0502020204030204" pitchFamily="34" charset="0"/>
                <a:ea typeface="Calibri" panose="020F0502020204030204" pitchFamily="34" charset="0"/>
                <a:cs typeface="Calibri" panose="020F0502020204030204" pitchFamily="34" charset="0"/>
              </a:rPr>
              <a:t>dedicated</a:t>
            </a:r>
            <a:r>
              <a:rPr lang="fr-FR" dirty="0">
                <a:latin typeface="Calibri" panose="020F0502020204030204" pitchFamily="34" charset="0"/>
                <a:ea typeface="Calibri" panose="020F0502020204030204" pitchFamily="34" charset="0"/>
                <a:cs typeface="Calibri" panose="020F0502020204030204" pitchFamily="34" charset="0"/>
              </a:rPr>
              <a:t> painting area</a:t>
            </a:r>
          </a:p>
          <a:p>
            <a:pPr marL="285750" indent="-285750" algn="just">
              <a:lnSpc>
                <a:spcPct val="200000"/>
              </a:lnSpc>
              <a:buFont typeface="Wingdings" panose="05000000000000000000" pitchFamily="2" charset="2"/>
              <a:buChar char="§"/>
            </a:pPr>
            <a:r>
              <a:rPr lang="fr-FR" dirty="0">
                <a:latin typeface="Calibri" panose="020F0502020204030204" pitchFamily="34" charset="0"/>
                <a:ea typeface="Calibri" panose="020F0502020204030204" pitchFamily="34" charset="0"/>
                <a:cs typeface="Calibri" panose="020F0502020204030204" pitchFamily="34" charset="0"/>
              </a:rPr>
              <a:t>an area for </a:t>
            </a:r>
            <a:r>
              <a:rPr lang="fr-FR" dirty="0" err="1">
                <a:latin typeface="Calibri" panose="020F0502020204030204" pitchFamily="34" charset="0"/>
                <a:ea typeface="Calibri" panose="020F0502020204030204" pitchFamily="34" charset="0"/>
                <a:cs typeface="Calibri" panose="020F0502020204030204" pitchFamily="34" charset="0"/>
              </a:rPr>
              <a:t>raw</a:t>
            </a:r>
            <a:r>
              <a:rPr lang="fr-FR" dirty="0">
                <a:latin typeface="Calibri" panose="020F0502020204030204" pitchFamily="34" charset="0"/>
                <a:ea typeface="Calibri" panose="020F0502020204030204" pitchFamily="34" charset="0"/>
                <a:cs typeface="Calibri" panose="020F0502020204030204" pitchFamily="34" charset="0"/>
              </a:rPr>
              <a:t> </a:t>
            </a:r>
            <a:r>
              <a:rPr lang="fr-FR" dirty="0" err="1">
                <a:latin typeface="Calibri" panose="020F0502020204030204" pitchFamily="34" charset="0"/>
                <a:ea typeface="Calibri" panose="020F0502020204030204" pitchFamily="34" charset="0"/>
                <a:cs typeface="Calibri" panose="020F0502020204030204" pitchFamily="34" charset="0"/>
              </a:rPr>
              <a:t>materials</a:t>
            </a:r>
            <a:r>
              <a:rPr lang="fr-FR" dirty="0">
                <a:latin typeface="Calibri" panose="020F0502020204030204" pitchFamily="34" charset="0"/>
                <a:ea typeface="Calibri" panose="020F0502020204030204" pitchFamily="34" charset="0"/>
                <a:cs typeface="Calibri" panose="020F0502020204030204" pitchFamily="34" charset="0"/>
              </a:rPr>
              <a:t> </a:t>
            </a:r>
            <a:r>
              <a:rPr lang="fr-FR" dirty="0" err="1">
                <a:latin typeface="Calibri" panose="020F0502020204030204" pitchFamily="34" charset="0"/>
                <a:ea typeface="Calibri" panose="020F0502020204030204" pitchFamily="34" charset="0"/>
                <a:cs typeface="Calibri" panose="020F0502020204030204" pitchFamily="34" charset="0"/>
              </a:rPr>
              <a:t>storage</a:t>
            </a:r>
            <a:endParaRPr lang="fr-FR" dirty="0">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200000"/>
              </a:lnSpc>
              <a:buFont typeface="Wingdings" panose="05000000000000000000" pitchFamily="2" charset="2"/>
              <a:buChar char="§"/>
            </a:pPr>
            <a:r>
              <a:rPr lang="fr-FR" dirty="0">
                <a:latin typeface="Calibri" panose="020F0502020204030204" pitchFamily="34" charset="0"/>
                <a:ea typeface="Calibri" panose="020F0502020204030204" pitchFamily="34" charset="0"/>
                <a:cs typeface="Calibri" panose="020F0502020204030204" pitchFamily="34" charset="0"/>
              </a:rPr>
              <a:t>A </a:t>
            </a:r>
            <a:r>
              <a:rPr lang="fr-FR" dirty="0" err="1">
                <a:latin typeface="Calibri" panose="020F0502020204030204" pitchFamily="34" charset="0"/>
                <a:ea typeface="Calibri" panose="020F0502020204030204" pitchFamily="34" charset="0"/>
                <a:cs typeface="Calibri" panose="020F0502020204030204" pitchFamily="34" charset="0"/>
              </a:rPr>
              <a:t>storage</a:t>
            </a:r>
            <a:r>
              <a:rPr lang="fr-FR" dirty="0">
                <a:latin typeface="Calibri" panose="020F0502020204030204" pitchFamily="34" charset="0"/>
                <a:ea typeface="Calibri" panose="020F0502020204030204" pitchFamily="34" charset="0"/>
                <a:cs typeface="Calibri" panose="020F0502020204030204" pitchFamily="34" charset="0"/>
              </a:rPr>
              <a:t> area for </a:t>
            </a:r>
            <a:r>
              <a:rPr lang="fr-FR" dirty="0" err="1">
                <a:latin typeface="Calibri" panose="020F0502020204030204" pitchFamily="34" charset="0"/>
                <a:ea typeface="Calibri" panose="020F0502020204030204" pitchFamily="34" charset="0"/>
                <a:cs typeface="Calibri" panose="020F0502020204030204" pitchFamily="34" charset="0"/>
              </a:rPr>
              <a:t>manufactured</a:t>
            </a:r>
            <a:r>
              <a:rPr lang="fr-FR" dirty="0">
                <a:latin typeface="Calibri" panose="020F0502020204030204" pitchFamily="34" charset="0"/>
                <a:ea typeface="Calibri" panose="020F0502020204030204" pitchFamily="34" charset="0"/>
                <a:cs typeface="Calibri" panose="020F0502020204030204" pitchFamily="34" charset="0"/>
              </a:rPr>
              <a:t> </a:t>
            </a:r>
            <a:r>
              <a:rPr lang="fr-FR" dirty="0" err="1">
                <a:latin typeface="Calibri" panose="020F0502020204030204" pitchFamily="34" charset="0"/>
                <a:ea typeface="Calibri" panose="020F0502020204030204" pitchFamily="34" charset="0"/>
                <a:cs typeface="Calibri" panose="020F0502020204030204" pitchFamily="34" charset="0"/>
              </a:rPr>
              <a:t>products</a:t>
            </a:r>
            <a:endParaRPr lang="fr-FR" dirty="0">
              <a:latin typeface="Calibri" panose="020F0502020204030204" pitchFamily="34" charset="0"/>
              <a:ea typeface="Calibri" panose="020F0502020204030204" pitchFamily="34" charset="0"/>
              <a:cs typeface="Calibri" panose="020F0502020204030204" pitchFamily="34" charset="0"/>
            </a:endParaRPr>
          </a:p>
          <a:p>
            <a:pPr algn="just">
              <a:lnSpc>
                <a:spcPct val="200000"/>
              </a:lnSpc>
            </a:pPr>
            <a:endParaRPr lang="fr-F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2444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BF15A-75E2-ADED-55B2-FFD3BE726FC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EB57350-48F3-784F-252A-3C2919F10D3F}"/>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63346AED-F89A-00BC-7827-2C18058974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4B5426BA-5E36-32B5-17C9-A8FDA4DC67A5}"/>
              </a:ext>
            </a:extLst>
          </p:cNvPr>
          <p:cNvSpPr txBox="1"/>
          <p:nvPr/>
        </p:nvSpPr>
        <p:spPr>
          <a:xfrm>
            <a:off x="1846778" y="1051915"/>
            <a:ext cx="10687693"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26 flotation cells</a:t>
            </a:r>
          </a:p>
          <a:p>
            <a:pPr marL="12066">
              <a:lnSpc>
                <a:spcPct val="100000"/>
              </a:lnSpc>
              <a:spcBef>
                <a:spcPts val="100"/>
              </a:spcBef>
              <a:tabLst>
                <a:tab pos="469900" algn="l"/>
                <a:tab pos="470534" algn="l"/>
              </a:tabLst>
            </a:pP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SOMIFER</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2015</a:t>
            </a:r>
            <a:endParaRPr sz="2700" dirty="0">
              <a:solidFill>
                <a:schemeClr val="accent1">
                  <a:lumMod val="50000"/>
                </a:schemeClr>
              </a:solidFill>
              <a:latin typeface="Calibri Light"/>
              <a:cs typeface="Calibri Light"/>
            </a:endParaRPr>
          </a:p>
        </p:txBody>
      </p:sp>
      <p:pic>
        <p:nvPicPr>
          <p:cNvPr id="3" name="object 3">
            <a:extLst>
              <a:ext uri="{FF2B5EF4-FFF2-40B4-BE49-F238E27FC236}">
                <a16:creationId xmlns:a16="http://schemas.microsoft.com/office/drawing/2014/main" id="{7EEE30E2-8FB3-DEC5-A59B-C7269E9492C7}"/>
              </a:ext>
            </a:extLst>
          </p:cNvPr>
          <p:cNvPicPr/>
          <p:nvPr/>
        </p:nvPicPr>
        <p:blipFill>
          <a:blip r:embed="rId3" cstate="print"/>
          <a:stretch>
            <a:fillRect/>
          </a:stretch>
        </p:blipFill>
        <p:spPr>
          <a:xfrm>
            <a:off x="5643629" y="1982912"/>
            <a:ext cx="4599706" cy="4713000"/>
          </a:xfrm>
          <a:prstGeom prst="rect">
            <a:avLst/>
          </a:prstGeom>
        </p:spPr>
      </p:pic>
    </p:spTree>
    <p:extLst>
      <p:ext uri="{BB962C8B-B14F-4D97-AF65-F5344CB8AC3E}">
        <p14:creationId xmlns:p14="http://schemas.microsoft.com/office/powerpoint/2010/main" val="2887069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23076-95C6-BD9C-873E-45E7EDB4C79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AE9F7B4-729D-9861-2B09-99CBD61F9E98}"/>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9C6B4D7E-8CBA-B6B1-0723-90A6280089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94B17654-0919-8713-CC28-FD5E3EE40CFE}"/>
              </a:ext>
            </a:extLst>
          </p:cNvPr>
          <p:cNvSpPr txBox="1"/>
          <p:nvPr/>
        </p:nvSpPr>
        <p:spPr>
          <a:xfrm>
            <a:off x="1846778" y="1051915"/>
            <a:ext cx="10687693"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26 flotation cells</a:t>
            </a:r>
          </a:p>
          <a:p>
            <a:pPr marL="12066">
              <a:lnSpc>
                <a:spcPct val="100000"/>
              </a:lnSpc>
              <a:spcBef>
                <a:spcPts val="100"/>
              </a:spcBef>
              <a:tabLst>
                <a:tab pos="469900" algn="l"/>
                <a:tab pos="470534" algn="l"/>
              </a:tabLst>
            </a:pP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SOMIFER</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2015</a:t>
            </a:r>
            <a:endParaRPr sz="2700" dirty="0">
              <a:solidFill>
                <a:schemeClr val="accent1">
                  <a:lumMod val="50000"/>
                </a:schemeClr>
              </a:solidFill>
              <a:latin typeface="Calibri Light"/>
              <a:cs typeface="Calibri Light"/>
            </a:endParaRPr>
          </a:p>
        </p:txBody>
      </p:sp>
      <p:pic>
        <p:nvPicPr>
          <p:cNvPr id="4" name="Picture 3">
            <a:extLst>
              <a:ext uri="{FF2B5EF4-FFF2-40B4-BE49-F238E27FC236}">
                <a16:creationId xmlns:a16="http://schemas.microsoft.com/office/drawing/2014/main" id="{D962647D-308E-0450-114E-E8E12D845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983" y="1456091"/>
            <a:ext cx="6986428" cy="5239821"/>
          </a:xfrm>
          <a:prstGeom prst="rect">
            <a:avLst/>
          </a:prstGeom>
        </p:spPr>
      </p:pic>
    </p:spTree>
    <p:extLst>
      <p:ext uri="{BB962C8B-B14F-4D97-AF65-F5344CB8AC3E}">
        <p14:creationId xmlns:p14="http://schemas.microsoft.com/office/powerpoint/2010/main" val="518504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C8048-9D33-0711-C0F8-E9707E84DAE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5F121B9-8EF8-3190-03EE-AD4C628A2047}"/>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540AD1F5-12C4-5628-9A4B-BE2D24FC4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D17202BC-B143-BE89-27FA-7DF9F53151CB}"/>
              </a:ext>
            </a:extLst>
          </p:cNvPr>
          <p:cNvSpPr txBox="1"/>
          <p:nvPr/>
        </p:nvSpPr>
        <p:spPr>
          <a:xfrm>
            <a:off x="1846778" y="1051915"/>
            <a:ext cx="10687693"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16 flotation cells</a:t>
            </a:r>
          </a:p>
          <a:p>
            <a:pPr marL="12066">
              <a:lnSpc>
                <a:spcPct val="100000"/>
              </a:lnSpc>
              <a:spcBef>
                <a:spcPts val="100"/>
              </a:spcBef>
              <a:tabLst>
                <a:tab pos="469900" algn="l"/>
                <a:tab pos="470534" algn="l"/>
              </a:tabLst>
            </a:pP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SMI</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2017</a:t>
            </a:r>
            <a:endParaRPr sz="2700" dirty="0">
              <a:solidFill>
                <a:schemeClr val="accent1">
                  <a:lumMod val="50000"/>
                </a:schemeClr>
              </a:solidFill>
              <a:latin typeface="Calibri Light"/>
              <a:cs typeface="Calibri Light"/>
            </a:endParaRPr>
          </a:p>
        </p:txBody>
      </p:sp>
      <p:pic>
        <p:nvPicPr>
          <p:cNvPr id="2" name="object 3">
            <a:extLst>
              <a:ext uri="{FF2B5EF4-FFF2-40B4-BE49-F238E27FC236}">
                <a16:creationId xmlns:a16="http://schemas.microsoft.com/office/drawing/2014/main" id="{E344F1D8-AAB8-ACDE-0328-357617CF4098}"/>
              </a:ext>
            </a:extLst>
          </p:cNvPr>
          <p:cNvPicPr/>
          <p:nvPr/>
        </p:nvPicPr>
        <p:blipFill>
          <a:blip r:embed="rId3" cstate="print"/>
          <a:stretch>
            <a:fillRect/>
          </a:stretch>
        </p:blipFill>
        <p:spPr>
          <a:xfrm>
            <a:off x="2479430" y="2780592"/>
            <a:ext cx="4336996" cy="3500465"/>
          </a:xfrm>
          <a:prstGeom prst="rect">
            <a:avLst/>
          </a:prstGeom>
        </p:spPr>
      </p:pic>
      <p:pic>
        <p:nvPicPr>
          <p:cNvPr id="4" name="object 4">
            <a:extLst>
              <a:ext uri="{FF2B5EF4-FFF2-40B4-BE49-F238E27FC236}">
                <a16:creationId xmlns:a16="http://schemas.microsoft.com/office/drawing/2014/main" id="{0751CEC5-35B8-FB42-C740-1555A979D4FF}"/>
              </a:ext>
            </a:extLst>
          </p:cNvPr>
          <p:cNvPicPr/>
          <p:nvPr/>
        </p:nvPicPr>
        <p:blipFill>
          <a:blip r:embed="rId4" cstate="print"/>
          <a:stretch>
            <a:fillRect/>
          </a:stretch>
        </p:blipFill>
        <p:spPr>
          <a:xfrm>
            <a:off x="7544073" y="2780593"/>
            <a:ext cx="4336996" cy="3500465"/>
          </a:xfrm>
          <a:prstGeom prst="rect">
            <a:avLst/>
          </a:prstGeom>
        </p:spPr>
      </p:pic>
    </p:spTree>
    <p:extLst>
      <p:ext uri="{BB962C8B-B14F-4D97-AF65-F5344CB8AC3E}">
        <p14:creationId xmlns:p14="http://schemas.microsoft.com/office/powerpoint/2010/main" val="406916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65AF-8A45-0338-C67F-6AB33BE64CD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5F2EEDB-1FBC-C0BB-7771-7BD3A3B0973D}"/>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8F1223E7-025E-5DDC-D00E-6C6791F6F3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9B8FB5DF-33CB-6610-FBEA-C79D1A4D69E7}"/>
              </a:ext>
            </a:extLst>
          </p:cNvPr>
          <p:cNvSpPr txBox="1"/>
          <p:nvPr/>
        </p:nvSpPr>
        <p:spPr>
          <a:xfrm>
            <a:off x="1846778" y="1051915"/>
            <a:ext cx="10687693"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crushers and screen machines</a:t>
            </a:r>
          </a:p>
          <a:p>
            <a:pPr marL="12066">
              <a:lnSpc>
                <a:spcPct val="100000"/>
              </a:lnSpc>
              <a:spcBef>
                <a:spcPts val="100"/>
              </a:spcBef>
              <a:tabLst>
                <a:tab pos="469900" algn="l"/>
                <a:tab pos="470534" algn="l"/>
              </a:tabLst>
            </a:pP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CMG</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2017</a:t>
            </a:r>
            <a:endParaRPr sz="2700" dirty="0">
              <a:solidFill>
                <a:schemeClr val="accent1">
                  <a:lumMod val="50000"/>
                </a:schemeClr>
              </a:solidFill>
              <a:latin typeface="Calibri Light"/>
              <a:cs typeface="Calibri Light"/>
            </a:endParaRPr>
          </a:p>
        </p:txBody>
      </p:sp>
      <p:pic>
        <p:nvPicPr>
          <p:cNvPr id="3" name="object 8">
            <a:extLst>
              <a:ext uri="{FF2B5EF4-FFF2-40B4-BE49-F238E27FC236}">
                <a16:creationId xmlns:a16="http://schemas.microsoft.com/office/drawing/2014/main" id="{B51C4FD4-8214-4660-DE6F-5026E94720C1}"/>
              </a:ext>
            </a:extLst>
          </p:cNvPr>
          <p:cNvPicPr/>
          <p:nvPr/>
        </p:nvPicPr>
        <p:blipFill>
          <a:blip r:embed="rId3" cstate="print"/>
          <a:stretch>
            <a:fillRect/>
          </a:stretch>
        </p:blipFill>
        <p:spPr>
          <a:xfrm>
            <a:off x="1947535" y="3030876"/>
            <a:ext cx="4751216" cy="2722406"/>
          </a:xfrm>
          <a:prstGeom prst="rect">
            <a:avLst/>
          </a:prstGeom>
        </p:spPr>
      </p:pic>
      <p:pic>
        <p:nvPicPr>
          <p:cNvPr id="7" name="object 9">
            <a:extLst>
              <a:ext uri="{FF2B5EF4-FFF2-40B4-BE49-F238E27FC236}">
                <a16:creationId xmlns:a16="http://schemas.microsoft.com/office/drawing/2014/main" id="{68BDAA78-D331-FAF7-47CB-86DE767CD783}"/>
              </a:ext>
            </a:extLst>
          </p:cNvPr>
          <p:cNvPicPr/>
          <p:nvPr/>
        </p:nvPicPr>
        <p:blipFill>
          <a:blip r:embed="rId4" cstate="print"/>
          <a:stretch>
            <a:fillRect/>
          </a:stretch>
        </p:blipFill>
        <p:spPr>
          <a:xfrm>
            <a:off x="7129135" y="3030876"/>
            <a:ext cx="4820589" cy="2722406"/>
          </a:xfrm>
          <a:prstGeom prst="rect">
            <a:avLst/>
          </a:prstGeom>
        </p:spPr>
      </p:pic>
    </p:spTree>
    <p:extLst>
      <p:ext uri="{BB962C8B-B14F-4D97-AF65-F5344CB8AC3E}">
        <p14:creationId xmlns:p14="http://schemas.microsoft.com/office/powerpoint/2010/main" val="747637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859C2-9F38-705F-D311-22C1786A8D6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6EC77E8-E18C-5439-440A-EFE192F16893}"/>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3684C0B3-8A2C-159F-8C47-45DC2F6FA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FA71D14D-3A79-8249-2903-DAE80E5830E2}"/>
              </a:ext>
            </a:extLst>
          </p:cNvPr>
          <p:cNvSpPr txBox="1"/>
          <p:nvPr/>
        </p:nvSpPr>
        <p:spPr>
          <a:xfrm>
            <a:off x="1846778" y="1051915"/>
            <a:ext cx="10687693" cy="1728678"/>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screen machines</a:t>
            </a:r>
          </a:p>
          <a:p>
            <a:pPr marL="12066">
              <a:lnSpc>
                <a:spcPct val="100000"/>
              </a:lnSpc>
              <a:spcBef>
                <a:spcPts val="100"/>
              </a:spcBef>
              <a:tabLst>
                <a:tab pos="469900" algn="l"/>
                <a:tab pos="470534" algn="l"/>
              </a:tabLst>
            </a:pP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SMI</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2022</a:t>
            </a:r>
            <a:endParaRPr sz="2700" dirty="0">
              <a:solidFill>
                <a:schemeClr val="accent1">
                  <a:lumMod val="50000"/>
                </a:schemeClr>
              </a:solidFill>
              <a:latin typeface="Calibri Light"/>
              <a:cs typeface="Calibri Light"/>
            </a:endParaRPr>
          </a:p>
        </p:txBody>
      </p:sp>
      <p:pic>
        <p:nvPicPr>
          <p:cNvPr id="4" name="Picture 3">
            <a:extLst>
              <a:ext uri="{FF2B5EF4-FFF2-40B4-BE49-F238E27FC236}">
                <a16:creationId xmlns:a16="http://schemas.microsoft.com/office/drawing/2014/main" id="{8130EED2-88F5-0481-4471-AC01990E0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146" y="1515438"/>
            <a:ext cx="7123416" cy="5342562"/>
          </a:xfrm>
          <a:prstGeom prst="rect">
            <a:avLst/>
          </a:prstGeom>
        </p:spPr>
      </p:pic>
    </p:spTree>
    <p:extLst>
      <p:ext uri="{BB962C8B-B14F-4D97-AF65-F5344CB8AC3E}">
        <p14:creationId xmlns:p14="http://schemas.microsoft.com/office/powerpoint/2010/main" val="1364578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D762A-9E00-FF79-A89D-139CC34A0E1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14AA681-C86B-B82A-861F-4DC9CF9300EC}"/>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F6C7AB1E-03A9-9E85-6DF0-E799AC5A84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27E4BD20-C023-99C8-ABF7-4DFEB430446D}"/>
              </a:ext>
            </a:extLst>
          </p:cNvPr>
          <p:cNvSpPr txBox="1"/>
          <p:nvPr/>
        </p:nvSpPr>
        <p:spPr>
          <a:xfrm>
            <a:off x="1846778" y="1051915"/>
            <a:ext cx="10687693" cy="1300356"/>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Heat exchangers</a:t>
            </a: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CTT</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2021</a:t>
            </a:r>
            <a:endParaRPr sz="2700" dirty="0">
              <a:solidFill>
                <a:schemeClr val="accent1">
                  <a:lumMod val="50000"/>
                </a:schemeClr>
              </a:solidFill>
              <a:latin typeface="Calibri Light"/>
              <a:cs typeface="Calibri Light"/>
            </a:endParaRPr>
          </a:p>
        </p:txBody>
      </p:sp>
      <p:pic>
        <p:nvPicPr>
          <p:cNvPr id="2" name="object 3">
            <a:extLst>
              <a:ext uri="{FF2B5EF4-FFF2-40B4-BE49-F238E27FC236}">
                <a16:creationId xmlns:a16="http://schemas.microsoft.com/office/drawing/2014/main" id="{66BE39E5-367E-4D42-5356-F7534DE13C01}"/>
              </a:ext>
            </a:extLst>
          </p:cNvPr>
          <p:cNvPicPr/>
          <p:nvPr/>
        </p:nvPicPr>
        <p:blipFill>
          <a:blip r:embed="rId3" cstate="print"/>
          <a:stretch>
            <a:fillRect/>
          </a:stretch>
        </p:blipFill>
        <p:spPr>
          <a:xfrm>
            <a:off x="1461515" y="2903468"/>
            <a:ext cx="2372868" cy="3701796"/>
          </a:xfrm>
          <a:prstGeom prst="rect">
            <a:avLst/>
          </a:prstGeom>
        </p:spPr>
      </p:pic>
      <p:pic>
        <p:nvPicPr>
          <p:cNvPr id="4" name="object 4">
            <a:extLst>
              <a:ext uri="{FF2B5EF4-FFF2-40B4-BE49-F238E27FC236}">
                <a16:creationId xmlns:a16="http://schemas.microsoft.com/office/drawing/2014/main" id="{25565347-A1A4-1F7D-6F4D-C5E2F42316C4}"/>
              </a:ext>
            </a:extLst>
          </p:cNvPr>
          <p:cNvPicPr/>
          <p:nvPr/>
        </p:nvPicPr>
        <p:blipFill>
          <a:blip r:embed="rId4" cstate="print"/>
          <a:stretch>
            <a:fillRect/>
          </a:stretch>
        </p:blipFill>
        <p:spPr>
          <a:xfrm>
            <a:off x="3890772" y="2903468"/>
            <a:ext cx="2205228" cy="3701796"/>
          </a:xfrm>
          <a:prstGeom prst="rect">
            <a:avLst/>
          </a:prstGeom>
        </p:spPr>
      </p:pic>
      <p:pic>
        <p:nvPicPr>
          <p:cNvPr id="8" name="object 5">
            <a:extLst>
              <a:ext uri="{FF2B5EF4-FFF2-40B4-BE49-F238E27FC236}">
                <a16:creationId xmlns:a16="http://schemas.microsoft.com/office/drawing/2014/main" id="{907CDF88-BD47-72AD-6C34-FE4A71CB2A1B}"/>
              </a:ext>
            </a:extLst>
          </p:cNvPr>
          <p:cNvPicPr/>
          <p:nvPr/>
        </p:nvPicPr>
        <p:blipFill>
          <a:blip r:embed="rId5" cstate="print"/>
          <a:stretch>
            <a:fillRect/>
          </a:stretch>
        </p:blipFill>
        <p:spPr>
          <a:xfrm>
            <a:off x="9104376" y="2903468"/>
            <a:ext cx="3070859" cy="3701796"/>
          </a:xfrm>
          <a:prstGeom prst="rect">
            <a:avLst/>
          </a:prstGeom>
        </p:spPr>
      </p:pic>
      <p:pic>
        <p:nvPicPr>
          <p:cNvPr id="10" name="object 6">
            <a:extLst>
              <a:ext uri="{FF2B5EF4-FFF2-40B4-BE49-F238E27FC236}">
                <a16:creationId xmlns:a16="http://schemas.microsoft.com/office/drawing/2014/main" id="{65E3FA76-5EF0-7D78-92E9-473C68E5D325}"/>
              </a:ext>
            </a:extLst>
          </p:cNvPr>
          <p:cNvPicPr/>
          <p:nvPr/>
        </p:nvPicPr>
        <p:blipFill>
          <a:blip r:embed="rId6" cstate="print"/>
          <a:stretch>
            <a:fillRect/>
          </a:stretch>
        </p:blipFill>
        <p:spPr>
          <a:xfrm>
            <a:off x="6181343" y="2903468"/>
            <a:ext cx="2837688" cy="3701796"/>
          </a:xfrm>
          <a:prstGeom prst="rect">
            <a:avLst/>
          </a:prstGeom>
        </p:spPr>
      </p:pic>
    </p:spTree>
    <p:extLst>
      <p:ext uri="{BB962C8B-B14F-4D97-AF65-F5344CB8AC3E}">
        <p14:creationId xmlns:p14="http://schemas.microsoft.com/office/powerpoint/2010/main" val="3783555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44018-11AB-61F1-0D73-D7E76D1476A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CDC2D07-371D-A76E-55F1-1FFA9742CA49}"/>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AE67E001-5F2B-B8C2-9B2A-B2ACBA56F8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95AEE508-0504-AD37-5F7D-31AB4C3BF258}"/>
              </a:ext>
            </a:extLst>
          </p:cNvPr>
          <p:cNvSpPr txBox="1"/>
          <p:nvPr/>
        </p:nvSpPr>
        <p:spPr>
          <a:xfrm>
            <a:off x="1476910" y="856709"/>
            <a:ext cx="10687693" cy="1300356"/>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Heat exchangers</a:t>
            </a: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CTT</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2021</a:t>
            </a:r>
            <a:endParaRPr sz="2700" dirty="0">
              <a:solidFill>
                <a:schemeClr val="accent1">
                  <a:lumMod val="50000"/>
                </a:schemeClr>
              </a:solidFill>
              <a:latin typeface="Calibri Light"/>
              <a:cs typeface="Calibri Light"/>
            </a:endParaRPr>
          </a:p>
        </p:txBody>
      </p:sp>
      <p:pic>
        <p:nvPicPr>
          <p:cNvPr id="7" name="Picture 6">
            <a:extLst>
              <a:ext uri="{FF2B5EF4-FFF2-40B4-BE49-F238E27FC236}">
                <a16:creationId xmlns:a16="http://schemas.microsoft.com/office/drawing/2014/main" id="{1E5DB665-A659-FD60-C558-670094C9B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935" y="1504658"/>
            <a:ext cx="2467556" cy="5353342"/>
          </a:xfrm>
          <a:prstGeom prst="rect">
            <a:avLst/>
          </a:prstGeom>
        </p:spPr>
      </p:pic>
      <p:pic>
        <p:nvPicPr>
          <p:cNvPr id="12" name="Picture 11">
            <a:extLst>
              <a:ext uri="{FF2B5EF4-FFF2-40B4-BE49-F238E27FC236}">
                <a16:creationId xmlns:a16="http://schemas.microsoft.com/office/drawing/2014/main" id="{060436B0-6367-E3D2-46A8-04A0CD600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491" y="1504658"/>
            <a:ext cx="2459192" cy="5353342"/>
          </a:xfrm>
          <a:prstGeom prst="rect">
            <a:avLst/>
          </a:prstGeom>
        </p:spPr>
      </p:pic>
      <p:pic>
        <p:nvPicPr>
          <p:cNvPr id="14" name="Picture 13">
            <a:extLst>
              <a:ext uri="{FF2B5EF4-FFF2-40B4-BE49-F238E27FC236}">
                <a16:creationId xmlns:a16="http://schemas.microsoft.com/office/drawing/2014/main" id="{9AD73F71-B11E-C632-3070-484E415F1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237" y="1504658"/>
            <a:ext cx="4015007" cy="5353342"/>
          </a:xfrm>
          <a:prstGeom prst="rect">
            <a:avLst/>
          </a:prstGeom>
        </p:spPr>
      </p:pic>
    </p:spTree>
    <p:extLst>
      <p:ext uri="{BB962C8B-B14F-4D97-AF65-F5344CB8AC3E}">
        <p14:creationId xmlns:p14="http://schemas.microsoft.com/office/powerpoint/2010/main" val="1705994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71D92-29E6-5CB8-4517-CFF803DF9FD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FF8937B-CBA7-2C16-F65A-4F1B82EDB81B}"/>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D299A366-074B-F69E-3710-52C97E0C5A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BDEB8B54-E471-D2C6-B0D8-2A752BC5860F}"/>
              </a:ext>
            </a:extLst>
          </p:cNvPr>
          <p:cNvSpPr txBox="1"/>
          <p:nvPr/>
        </p:nvSpPr>
        <p:spPr>
          <a:xfrm>
            <a:off x="1846778" y="1051915"/>
            <a:ext cx="10687693" cy="1300356"/>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ball mill</a:t>
            </a: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MANUB</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2021</a:t>
            </a:r>
            <a:endParaRPr sz="2700" dirty="0">
              <a:solidFill>
                <a:schemeClr val="accent1">
                  <a:lumMod val="50000"/>
                </a:schemeClr>
              </a:solidFill>
              <a:latin typeface="Calibri Light"/>
              <a:cs typeface="Calibri Light"/>
            </a:endParaRPr>
          </a:p>
        </p:txBody>
      </p:sp>
      <p:pic>
        <p:nvPicPr>
          <p:cNvPr id="3" name="object 3">
            <a:extLst>
              <a:ext uri="{FF2B5EF4-FFF2-40B4-BE49-F238E27FC236}">
                <a16:creationId xmlns:a16="http://schemas.microsoft.com/office/drawing/2014/main" id="{4DAC816C-7D64-FB51-B155-3B72B2BF0B88}"/>
              </a:ext>
            </a:extLst>
          </p:cNvPr>
          <p:cNvPicPr/>
          <p:nvPr/>
        </p:nvPicPr>
        <p:blipFill>
          <a:blip r:embed="rId3" cstate="print"/>
          <a:stretch>
            <a:fillRect/>
          </a:stretch>
        </p:blipFill>
        <p:spPr>
          <a:xfrm>
            <a:off x="7643973" y="2814498"/>
            <a:ext cx="4060108" cy="3829562"/>
          </a:xfrm>
          <a:prstGeom prst="rect">
            <a:avLst/>
          </a:prstGeom>
        </p:spPr>
      </p:pic>
      <p:pic>
        <p:nvPicPr>
          <p:cNvPr id="11" name="Picture 10">
            <a:extLst>
              <a:ext uri="{FF2B5EF4-FFF2-40B4-BE49-F238E27FC236}">
                <a16:creationId xmlns:a16="http://schemas.microsoft.com/office/drawing/2014/main" id="{7032ECD2-43DA-4534-9F2A-8BA127E7B800}"/>
              </a:ext>
            </a:extLst>
          </p:cNvPr>
          <p:cNvPicPr>
            <a:picLocks noChangeAspect="1"/>
          </p:cNvPicPr>
          <p:nvPr/>
        </p:nvPicPr>
        <p:blipFill>
          <a:blip r:embed="rId4"/>
          <a:stretch>
            <a:fillRect/>
          </a:stretch>
        </p:blipFill>
        <p:spPr>
          <a:xfrm>
            <a:off x="2958956" y="2623258"/>
            <a:ext cx="3941963" cy="4020802"/>
          </a:xfrm>
          <a:prstGeom prst="rect">
            <a:avLst/>
          </a:prstGeom>
        </p:spPr>
      </p:pic>
    </p:spTree>
    <p:extLst>
      <p:ext uri="{BB962C8B-B14F-4D97-AF65-F5344CB8AC3E}">
        <p14:creationId xmlns:p14="http://schemas.microsoft.com/office/powerpoint/2010/main" val="183584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BB240-992D-359F-0B2E-652272E5C60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CD1B2D8-42DC-409D-C93B-EB8AB8E4650C}"/>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67ED4341-9915-96C3-6419-A00F7BB17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1DE9C8A2-919A-42CD-79DA-5589F0C21ACE}"/>
              </a:ext>
            </a:extLst>
          </p:cNvPr>
          <p:cNvSpPr txBox="1"/>
          <p:nvPr/>
        </p:nvSpPr>
        <p:spPr>
          <a:xfrm>
            <a:off x="1846778" y="1051915"/>
            <a:ext cx="10687693" cy="1300356"/>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ball mill</a:t>
            </a: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SOMIFER</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2024</a:t>
            </a:r>
            <a:endParaRPr sz="2700" dirty="0">
              <a:solidFill>
                <a:schemeClr val="accent1">
                  <a:lumMod val="50000"/>
                </a:schemeClr>
              </a:solidFill>
              <a:latin typeface="Calibri Light"/>
              <a:cs typeface="Calibri Light"/>
            </a:endParaRPr>
          </a:p>
        </p:txBody>
      </p:sp>
      <p:pic>
        <p:nvPicPr>
          <p:cNvPr id="4" name="Picture 3">
            <a:extLst>
              <a:ext uri="{FF2B5EF4-FFF2-40B4-BE49-F238E27FC236}">
                <a16:creationId xmlns:a16="http://schemas.microsoft.com/office/drawing/2014/main" id="{A94D683E-B23E-0CE8-3B05-BB7BFBBF0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792" y="2068245"/>
            <a:ext cx="3530671" cy="4707561"/>
          </a:xfrm>
          <a:prstGeom prst="rect">
            <a:avLst/>
          </a:prstGeom>
        </p:spPr>
      </p:pic>
      <p:pic>
        <p:nvPicPr>
          <p:cNvPr id="8" name="Picture 7">
            <a:extLst>
              <a:ext uri="{FF2B5EF4-FFF2-40B4-BE49-F238E27FC236}">
                <a16:creationId xmlns:a16="http://schemas.microsoft.com/office/drawing/2014/main" id="{99276DCB-18EB-9F3C-0D10-BCFBD60CE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1363" y="2068245"/>
            <a:ext cx="3530670" cy="4707560"/>
          </a:xfrm>
          <a:prstGeom prst="rect">
            <a:avLst/>
          </a:prstGeom>
        </p:spPr>
      </p:pic>
    </p:spTree>
    <p:extLst>
      <p:ext uri="{BB962C8B-B14F-4D97-AF65-F5344CB8AC3E}">
        <p14:creationId xmlns:p14="http://schemas.microsoft.com/office/powerpoint/2010/main" val="11707631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F92B9-1722-6AC0-144D-DA3DDA3A91E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0233254-F6E3-C232-FAF4-913C0FD6AF65}"/>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756FCA09-9D58-F3CD-A1E3-773D9211E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9A856571-6A77-9AFC-626F-7B4B22932F46}"/>
              </a:ext>
            </a:extLst>
          </p:cNvPr>
          <p:cNvSpPr txBox="1"/>
          <p:nvPr/>
        </p:nvSpPr>
        <p:spPr>
          <a:xfrm>
            <a:off x="1846778" y="1051915"/>
            <a:ext cx="10687693"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Mounting the mill liner </a:t>
            </a:r>
            <a:endParaRPr sz="2700" dirty="0">
              <a:solidFill>
                <a:schemeClr val="accent1">
                  <a:lumMod val="50000"/>
                </a:schemeClr>
              </a:solidFill>
              <a:latin typeface="Calibri Light"/>
              <a:cs typeface="Calibri Light"/>
            </a:endParaRPr>
          </a:p>
        </p:txBody>
      </p:sp>
      <p:pic>
        <p:nvPicPr>
          <p:cNvPr id="3" name="Picture 2">
            <a:extLst>
              <a:ext uri="{FF2B5EF4-FFF2-40B4-BE49-F238E27FC236}">
                <a16:creationId xmlns:a16="http://schemas.microsoft.com/office/drawing/2014/main" id="{69B79861-97A5-2858-A3A4-417F7EBE7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120" y="1495626"/>
            <a:ext cx="3993008" cy="5324011"/>
          </a:xfrm>
          <a:prstGeom prst="rect">
            <a:avLst/>
          </a:prstGeom>
        </p:spPr>
      </p:pic>
    </p:spTree>
    <p:extLst>
      <p:ext uri="{BB962C8B-B14F-4D97-AF65-F5344CB8AC3E}">
        <p14:creationId xmlns:p14="http://schemas.microsoft.com/office/powerpoint/2010/main" val="3738988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8AF9-162D-DDBA-29F2-05638453BE9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D496ADE-B4A3-7CDD-F5EA-D86F65BE698A}"/>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machines: </a:t>
            </a:r>
            <a:r>
              <a:rPr lang="fr-FR" sz="2800" b="1" dirty="0" err="1">
                <a:ln w="0"/>
                <a:solidFill>
                  <a:schemeClr val="accent1"/>
                </a:solidFill>
                <a:effectLst>
                  <a:outerShdw blurRad="38100" dist="25400" dir="5400000" algn="ctr" rotWithShape="0">
                    <a:srgbClr val="6E747A">
                      <a:alpha val="43000"/>
                    </a:srgbClr>
                  </a:outerShdw>
                </a:effectLst>
              </a:rPr>
              <a:t>Folding</a:t>
            </a:r>
            <a:endParaRPr lang="fr-FR" sz="2800" b="1" dirty="0">
              <a:ln w="0"/>
              <a:solidFill>
                <a:schemeClr val="accent1"/>
              </a:solidFill>
              <a:effectLst>
                <a:outerShdw blurRad="38100" dist="25400" dir="5400000" algn="ctr" rotWithShape="0">
                  <a:srgbClr val="6E747A">
                    <a:alpha val="43000"/>
                  </a:srgbClr>
                </a:outerShdw>
              </a:effectLst>
            </a:endParaRPr>
          </a:p>
        </p:txBody>
      </p:sp>
      <p:sp>
        <p:nvSpPr>
          <p:cNvPr id="5" name="TextBox 4">
            <a:extLst>
              <a:ext uri="{FF2B5EF4-FFF2-40B4-BE49-F238E27FC236}">
                <a16:creationId xmlns:a16="http://schemas.microsoft.com/office/drawing/2014/main" id="{EEB5C462-8BFA-7FF6-3AEC-AAC3F4284D01}"/>
              </a:ext>
            </a:extLst>
          </p:cNvPr>
          <p:cNvSpPr txBox="1"/>
          <p:nvPr/>
        </p:nvSpPr>
        <p:spPr>
          <a:xfrm>
            <a:off x="4283669" y="1729804"/>
            <a:ext cx="3660823" cy="369332"/>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dirty="0" err="1"/>
              <a:t>Press</a:t>
            </a:r>
            <a:r>
              <a:rPr lang="fr-FR" dirty="0"/>
              <a:t> </a:t>
            </a:r>
            <a:r>
              <a:rPr lang="fr-FR" dirty="0" err="1"/>
              <a:t>Brake</a:t>
            </a:r>
            <a:r>
              <a:rPr lang="fr-FR" dirty="0"/>
              <a:t> 150T / 3000 mm</a:t>
            </a:r>
          </a:p>
        </p:txBody>
      </p:sp>
      <p:sp>
        <p:nvSpPr>
          <p:cNvPr id="7" name="object 4">
            <a:extLst>
              <a:ext uri="{FF2B5EF4-FFF2-40B4-BE49-F238E27FC236}">
                <a16:creationId xmlns:a16="http://schemas.microsoft.com/office/drawing/2014/main" id="{2B7B2724-1C96-0310-78D4-89A47A9FDEDF}"/>
              </a:ext>
            </a:extLst>
          </p:cNvPr>
          <p:cNvSpPr/>
          <p:nvPr/>
        </p:nvSpPr>
        <p:spPr>
          <a:xfrm>
            <a:off x="7725410" y="419246"/>
            <a:ext cx="4466590" cy="3093719"/>
          </a:xfrm>
          <a:prstGeom prst="rect">
            <a:avLst/>
          </a:prstGeom>
          <a:blipFill>
            <a:blip r:embed="rId2" cstate="print"/>
            <a:stretch>
              <a:fillRect/>
            </a:stretch>
          </a:blipFill>
        </p:spPr>
        <p:txBody>
          <a:bodyPr wrap="square" lIns="0" tIns="0" rIns="0" bIns="0" rtlCol="0"/>
          <a:lstStyle/>
          <a:p>
            <a:endParaRPr/>
          </a:p>
        </p:txBody>
      </p:sp>
      <p:pic>
        <p:nvPicPr>
          <p:cNvPr id="9" name="Immagine 15">
            <a:extLst>
              <a:ext uri="{FF2B5EF4-FFF2-40B4-BE49-F238E27FC236}">
                <a16:creationId xmlns:a16="http://schemas.microsoft.com/office/drawing/2014/main" id="{063E2C12-B7CF-E2E0-FAF7-95D3DBAF6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pic>
        <p:nvPicPr>
          <p:cNvPr id="12" name="Picture 11">
            <a:extLst>
              <a:ext uri="{FF2B5EF4-FFF2-40B4-BE49-F238E27FC236}">
                <a16:creationId xmlns:a16="http://schemas.microsoft.com/office/drawing/2014/main" id="{78C68718-2B44-B724-9E33-512FAFECA984}"/>
              </a:ext>
            </a:extLst>
          </p:cNvPr>
          <p:cNvPicPr>
            <a:picLocks noChangeAspect="1"/>
          </p:cNvPicPr>
          <p:nvPr/>
        </p:nvPicPr>
        <p:blipFill>
          <a:blip r:embed="rId4"/>
          <a:stretch>
            <a:fillRect/>
          </a:stretch>
        </p:blipFill>
        <p:spPr>
          <a:xfrm>
            <a:off x="2636379" y="3737011"/>
            <a:ext cx="4782217" cy="3077004"/>
          </a:xfrm>
          <a:prstGeom prst="rect">
            <a:avLst/>
          </a:prstGeom>
        </p:spPr>
      </p:pic>
      <p:sp>
        <p:nvSpPr>
          <p:cNvPr id="14" name="TextBox 13">
            <a:extLst>
              <a:ext uri="{FF2B5EF4-FFF2-40B4-BE49-F238E27FC236}">
                <a16:creationId xmlns:a16="http://schemas.microsoft.com/office/drawing/2014/main" id="{5A35ACA3-DEAF-9F91-6311-282894F102FC}"/>
              </a:ext>
            </a:extLst>
          </p:cNvPr>
          <p:cNvSpPr txBox="1"/>
          <p:nvPr/>
        </p:nvSpPr>
        <p:spPr>
          <a:xfrm>
            <a:off x="7725410" y="5275513"/>
            <a:ext cx="3557201" cy="369332"/>
          </a:xfrm>
          <a:prstGeom prst="rect">
            <a:avLst/>
          </a:prstGeom>
          <a:noFill/>
        </p:spPr>
        <p:txBody>
          <a:bodyPr wrap="square">
            <a:spAutoFit/>
          </a:bodyPr>
          <a:lstStyle/>
          <a:p>
            <a:r>
              <a:rPr lang="fr-FR" b="1" dirty="0" err="1">
                <a:solidFill>
                  <a:schemeClr val="accent1">
                    <a:lumMod val="50000"/>
                  </a:schemeClr>
                </a:solidFill>
              </a:rPr>
              <a:t>Folding</a:t>
            </a:r>
            <a:r>
              <a:rPr lang="fr-FR" b="1" dirty="0">
                <a:solidFill>
                  <a:schemeClr val="accent1">
                    <a:lumMod val="50000"/>
                  </a:schemeClr>
                </a:solidFill>
              </a:rPr>
              <a:t> machine 250 T/ 4000mm</a:t>
            </a:r>
          </a:p>
        </p:txBody>
      </p:sp>
    </p:spTree>
    <p:extLst>
      <p:ext uri="{BB962C8B-B14F-4D97-AF65-F5344CB8AC3E}">
        <p14:creationId xmlns:p14="http://schemas.microsoft.com/office/powerpoint/2010/main" val="2094579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4CDF9-0D63-19EB-85D0-6FB89EB8909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A35B83E-51A1-F38F-C1DC-337AF8A50F73}"/>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C4292C8E-E59D-FFFC-B6E0-9CE09BA8BE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E67FC6D3-7933-7659-70B9-185124342E6E}"/>
              </a:ext>
            </a:extLst>
          </p:cNvPr>
          <p:cNvSpPr txBox="1"/>
          <p:nvPr/>
        </p:nvSpPr>
        <p:spPr>
          <a:xfrm>
            <a:off x="1846778" y="1051915"/>
            <a:ext cx="10687693" cy="1300356"/>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DMS equipment</a:t>
            </a: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CTT BOUAZER</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2019</a:t>
            </a:r>
            <a:endParaRPr sz="2700" dirty="0">
              <a:solidFill>
                <a:schemeClr val="accent1">
                  <a:lumMod val="50000"/>
                </a:schemeClr>
              </a:solidFill>
              <a:latin typeface="Calibri Light"/>
              <a:cs typeface="Calibri Light"/>
            </a:endParaRPr>
          </a:p>
        </p:txBody>
      </p:sp>
      <p:pic>
        <p:nvPicPr>
          <p:cNvPr id="2" name="object 4">
            <a:extLst>
              <a:ext uri="{FF2B5EF4-FFF2-40B4-BE49-F238E27FC236}">
                <a16:creationId xmlns:a16="http://schemas.microsoft.com/office/drawing/2014/main" id="{CD296ABD-D3C2-B14F-34FC-83D2E21F8C43}"/>
              </a:ext>
            </a:extLst>
          </p:cNvPr>
          <p:cNvPicPr/>
          <p:nvPr/>
        </p:nvPicPr>
        <p:blipFill>
          <a:blip r:embed="rId3" cstate="print"/>
          <a:stretch>
            <a:fillRect/>
          </a:stretch>
        </p:blipFill>
        <p:spPr>
          <a:xfrm>
            <a:off x="7353300" y="2846288"/>
            <a:ext cx="4838700" cy="3849624"/>
          </a:xfrm>
          <a:prstGeom prst="rect">
            <a:avLst/>
          </a:prstGeom>
        </p:spPr>
      </p:pic>
      <p:pic>
        <p:nvPicPr>
          <p:cNvPr id="4" name="object 3">
            <a:extLst>
              <a:ext uri="{FF2B5EF4-FFF2-40B4-BE49-F238E27FC236}">
                <a16:creationId xmlns:a16="http://schemas.microsoft.com/office/drawing/2014/main" id="{7A7C50C8-C07E-2D5A-66CC-4EAE6CCDAE70}"/>
              </a:ext>
            </a:extLst>
          </p:cNvPr>
          <p:cNvPicPr/>
          <p:nvPr/>
        </p:nvPicPr>
        <p:blipFill>
          <a:blip r:embed="rId4" cstate="print"/>
          <a:stretch>
            <a:fillRect/>
          </a:stretch>
        </p:blipFill>
        <p:spPr>
          <a:xfrm>
            <a:off x="2313824" y="2846288"/>
            <a:ext cx="4876800" cy="3849624"/>
          </a:xfrm>
          <a:prstGeom prst="rect">
            <a:avLst/>
          </a:prstGeom>
        </p:spPr>
      </p:pic>
    </p:spTree>
    <p:extLst>
      <p:ext uri="{BB962C8B-B14F-4D97-AF65-F5344CB8AC3E}">
        <p14:creationId xmlns:p14="http://schemas.microsoft.com/office/powerpoint/2010/main" val="447184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C29F-383B-A20F-AED2-EFD6EA0B831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A9DC69A-A0D9-D917-099C-D8DE47906169}"/>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3F324CC6-6093-470B-BBA5-849E0519BF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00DF0243-5844-E474-BD69-FEBCAE7D8C3A}"/>
              </a:ext>
            </a:extLst>
          </p:cNvPr>
          <p:cNvSpPr txBox="1"/>
          <p:nvPr/>
        </p:nvSpPr>
        <p:spPr>
          <a:xfrm>
            <a:off x="1846778" y="1051915"/>
            <a:ext cx="10687693" cy="1300356"/>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Assembly of </a:t>
            </a:r>
            <a:r>
              <a:rPr lang="fr-FR" sz="2800" b="1" dirty="0">
                <a:solidFill>
                  <a:schemeClr val="accent1">
                    <a:lumMod val="50000"/>
                  </a:schemeClr>
                </a:solidFill>
                <a:latin typeface="Calibri Light"/>
                <a:cs typeface="Calibri Light"/>
              </a:rPr>
              <a:t>fans</a:t>
            </a:r>
            <a:endParaRPr lang="fr-FR" sz="2700" spc="-5"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spc="-5" dirty="0">
                <a:solidFill>
                  <a:schemeClr val="accent1">
                    <a:lumMod val="50000"/>
                  </a:schemeClr>
                </a:solidFill>
                <a:latin typeface="Calibri Light"/>
                <a:cs typeface="Calibri Light"/>
              </a:rPr>
              <a:t>Client:</a:t>
            </a:r>
            <a:r>
              <a:rPr lang="fr-FR" sz="2700" spc="-50" dirty="0">
                <a:solidFill>
                  <a:schemeClr val="accent1">
                    <a:lumMod val="50000"/>
                  </a:schemeClr>
                </a:solidFill>
                <a:latin typeface="Calibri Light"/>
                <a:cs typeface="Calibri Light"/>
              </a:rPr>
              <a:t> MAA</a:t>
            </a:r>
            <a:endParaRPr lang="fr-FR" sz="2700" dirty="0">
              <a:solidFill>
                <a:schemeClr val="accent1">
                  <a:lumMod val="50000"/>
                </a:schemeClr>
              </a:solidFill>
              <a:latin typeface="Calibri Light"/>
              <a:cs typeface="Calibri Light"/>
            </a:endParaRPr>
          </a:p>
          <a:p>
            <a:pPr marL="12066">
              <a:lnSpc>
                <a:spcPct val="100000"/>
              </a:lnSpc>
              <a:spcBef>
                <a:spcPts val="100"/>
              </a:spcBef>
              <a:tabLst>
                <a:tab pos="469900" algn="l"/>
                <a:tab pos="470534" algn="l"/>
              </a:tabLst>
            </a:pPr>
            <a:r>
              <a:rPr lang="fr-FR" sz="2700" dirty="0" err="1">
                <a:solidFill>
                  <a:schemeClr val="accent1">
                    <a:lumMod val="50000"/>
                  </a:schemeClr>
                </a:solidFill>
                <a:latin typeface="Calibri Light"/>
                <a:cs typeface="Calibri Light"/>
              </a:rPr>
              <a:t>Year</a:t>
            </a:r>
            <a:r>
              <a:rPr lang="fr-FR" sz="2700" dirty="0">
                <a:solidFill>
                  <a:schemeClr val="accent1">
                    <a:lumMod val="50000"/>
                  </a:schemeClr>
                </a:solidFill>
                <a:latin typeface="Calibri Light"/>
                <a:cs typeface="Calibri Light"/>
              </a:rPr>
              <a:t>: 2024</a:t>
            </a:r>
            <a:endParaRPr sz="2700" dirty="0">
              <a:solidFill>
                <a:schemeClr val="accent1">
                  <a:lumMod val="50000"/>
                </a:schemeClr>
              </a:solidFill>
              <a:latin typeface="Calibri Light"/>
              <a:cs typeface="Calibri Light"/>
            </a:endParaRPr>
          </a:p>
        </p:txBody>
      </p:sp>
      <p:pic>
        <p:nvPicPr>
          <p:cNvPr id="3" name="Picture 2">
            <a:extLst>
              <a:ext uri="{FF2B5EF4-FFF2-40B4-BE49-F238E27FC236}">
                <a16:creationId xmlns:a16="http://schemas.microsoft.com/office/drawing/2014/main" id="{24B97F7C-C813-8169-0560-AA062A2AA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324" y="2070243"/>
            <a:ext cx="6383675" cy="4787756"/>
          </a:xfrm>
          <a:prstGeom prst="rect">
            <a:avLst/>
          </a:prstGeom>
        </p:spPr>
      </p:pic>
    </p:spTree>
    <p:extLst>
      <p:ext uri="{BB962C8B-B14F-4D97-AF65-F5344CB8AC3E}">
        <p14:creationId xmlns:p14="http://schemas.microsoft.com/office/powerpoint/2010/main" val="1357142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B8E6B-235E-EDCB-1D30-14984FED984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8A5706B-5A9B-C82D-71F9-3BF953913624}"/>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installation and commissioning</a:t>
            </a:r>
          </a:p>
        </p:txBody>
      </p:sp>
      <p:pic>
        <p:nvPicPr>
          <p:cNvPr id="9" name="Immagine 15">
            <a:extLst>
              <a:ext uri="{FF2B5EF4-FFF2-40B4-BE49-F238E27FC236}">
                <a16:creationId xmlns:a16="http://schemas.microsoft.com/office/drawing/2014/main" id="{F08AFB51-5A91-C145-5426-FF4FDD0B1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5B3BA015-454E-911C-83FA-9BA992CF8ACD}"/>
              </a:ext>
            </a:extLst>
          </p:cNvPr>
          <p:cNvSpPr txBox="1"/>
          <p:nvPr/>
        </p:nvSpPr>
        <p:spPr>
          <a:xfrm>
            <a:off x="1846779" y="778913"/>
            <a:ext cx="10687693"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P</a:t>
            </a:r>
            <a:r>
              <a:rPr lang="fr-FR" sz="2800" b="1" dirty="0" err="1">
                <a:solidFill>
                  <a:schemeClr val="accent1">
                    <a:lumMod val="50000"/>
                  </a:schemeClr>
                </a:solidFill>
                <a:latin typeface="Calibri Light"/>
                <a:cs typeface="Calibri Light"/>
              </a:rPr>
              <a:t>iping</a:t>
            </a:r>
            <a:r>
              <a:rPr lang="fr-FR" sz="2800" b="1" dirty="0">
                <a:solidFill>
                  <a:schemeClr val="accent1">
                    <a:lumMod val="50000"/>
                  </a:schemeClr>
                </a:solidFill>
                <a:latin typeface="Calibri Light"/>
                <a:cs typeface="Calibri Light"/>
              </a:rPr>
              <a:t> installation</a:t>
            </a:r>
            <a:endParaRPr lang="fr-FR" sz="2700" spc="-5" dirty="0">
              <a:solidFill>
                <a:schemeClr val="accent1">
                  <a:lumMod val="50000"/>
                </a:schemeClr>
              </a:solidFill>
              <a:latin typeface="Calibri Light"/>
              <a:cs typeface="Calibri Light"/>
            </a:endParaRPr>
          </a:p>
        </p:txBody>
      </p:sp>
      <p:pic>
        <p:nvPicPr>
          <p:cNvPr id="8" name="Picture 7">
            <a:extLst>
              <a:ext uri="{FF2B5EF4-FFF2-40B4-BE49-F238E27FC236}">
                <a16:creationId xmlns:a16="http://schemas.microsoft.com/office/drawing/2014/main" id="{A19F19A7-4402-EF2A-D29D-33ACFE15E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0" y="1222624"/>
            <a:ext cx="4226531" cy="5635375"/>
          </a:xfrm>
          <a:prstGeom prst="rect">
            <a:avLst/>
          </a:prstGeom>
        </p:spPr>
      </p:pic>
      <p:pic>
        <p:nvPicPr>
          <p:cNvPr id="11" name="Picture 10">
            <a:extLst>
              <a:ext uri="{FF2B5EF4-FFF2-40B4-BE49-F238E27FC236}">
                <a16:creationId xmlns:a16="http://schemas.microsoft.com/office/drawing/2014/main" id="{74201298-D4EE-B72B-7BDB-B1D8C058F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360" y="1222623"/>
            <a:ext cx="4226532" cy="5635376"/>
          </a:xfrm>
          <a:prstGeom prst="rect">
            <a:avLst/>
          </a:prstGeom>
        </p:spPr>
      </p:pic>
    </p:spTree>
    <p:extLst>
      <p:ext uri="{BB962C8B-B14F-4D97-AF65-F5344CB8AC3E}">
        <p14:creationId xmlns:p14="http://schemas.microsoft.com/office/powerpoint/2010/main" val="3448515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249B5-E392-D5D9-FC12-733CF7F1AD4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8D916E3-04BE-CA31-2712-31E40E13DE29}"/>
              </a:ext>
            </a:extLst>
          </p:cNvPr>
          <p:cNvSpPr txBox="1"/>
          <p:nvPr/>
        </p:nvSpPr>
        <p:spPr>
          <a:xfrm>
            <a:off x="1240176" y="2251434"/>
            <a:ext cx="9711647" cy="2355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Our </a:t>
            </a:r>
            <a:r>
              <a:rPr lang="fr-FR" sz="3200" b="1" dirty="0" err="1">
                <a:ln w="0"/>
                <a:solidFill>
                  <a:schemeClr val="accent1"/>
                </a:solidFill>
                <a:effectLst>
                  <a:outerShdw blurRad="38100" dist="25400" dir="5400000" algn="ctr" rotWithShape="0">
                    <a:srgbClr val="6E747A">
                      <a:alpha val="43000"/>
                    </a:srgbClr>
                  </a:outerShdw>
                </a:effectLst>
              </a:rPr>
              <a:t>activities</a:t>
            </a:r>
            <a:endParaRPr lang="fr-FR" sz="3200" b="1" dirty="0">
              <a:ln w="0"/>
              <a:solidFill>
                <a:schemeClr val="accent1"/>
              </a:solidFill>
              <a:effectLst>
                <a:outerShdw blurRad="38100" dist="25400" dir="5400000" algn="ctr" rotWithShape="0">
                  <a:srgbClr val="6E747A">
                    <a:alpha val="43000"/>
                  </a:srgbClr>
                </a:outerShdw>
              </a:effectLst>
            </a:endParaRPr>
          </a:p>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Equipment design and manufacture</a:t>
            </a:r>
          </a:p>
        </p:txBody>
      </p:sp>
      <p:pic>
        <p:nvPicPr>
          <p:cNvPr id="9" name="Immagine 15">
            <a:extLst>
              <a:ext uri="{FF2B5EF4-FFF2-40B4-BE49-F238E27FC236}">
                <a16:creationId xmlns:a16="http://schemas.microsoft.com/office/drawing/2014/main" id="{4855A0D3-C93C-4D92-5438-D314928369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10" y="976045"/>
            <a:ext cx="2114980" cy="1159708"/>
          </a:xfrm>
          <a:prstGeom prst="rect">
            <a:avLst/>
          </a:prstGeom>
        </p:spPr>
      </p:pic>
    </p:spTree>
    <p:extLst>
      <p:ext uri="{BB962C8B-B14F-4D97-AF65-F5344CB8AC3E}">
        <p14:creationId xmlns:p14="http://schemas.microsoft.com/office/powerpoint/2010/main" val="744336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96171-646C-21E7-F497-3BD91D0F6C8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771FEE9-501D-95F4-DCC2-CB49122BE47A}"/>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design and manufacture</a:t>
            </a:r>
          </a:p>
        </p:txBody>
      </p:sp>
      <p:pic>
        <p:nvPicPr>
          <p:cNvPr id="9" name="Immagine 15">
            <a:extLst>
              <a:ext uri="{FF2B5EF4-FFF2-40B4-BE49-F238E27FC236}">
                <a16:creationId xmlns:a16="http://schemas.microsoft.com/office/drawing/2014/main" id="{ECF03CF7-2A29-8E73-B8C8-12DEF5381A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4C85C2E6-62B6-9A4F-6985-C3B9A8A281C8}"/>
              </a:ext>
            </a:extLst>
          </p:cNvPr>
          <p:cNvSpPr txBox="1"/>
          <p:nvPr/>
        </p:nvSpPr>
        <p:spPr>
          <a:xfrm>
            <a:off x="1846778" y="1051915"/>
            <a:ext cx="10687693" cy="872034"/>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melting furnace</a:t>
            </a:r>
          </a:p>
          <a:p>
            <a:pPr marL="12066">
              <a:lnSpc>
                <a:spcPct val="100000"/>
              </a:lnSpc>
              <a:spcBef>
                <a:spcPts val="100"/>
              </a:spcBef>
              <a:tabLst>
                <a:tab pos="469900" algn="l"/>
                <a:tab pos="470534" algn="l"/>
              </a:tabLst>
            </a:pPr>
            <a:endParaRPr sz="2700" dirty="0">
              <a:solidFill>
                <a:schemeClr val="accent1">
                  <a:lumMod val="50000"/>
                </a:schemeClr>
              </a:solidFill>
              <a:latin typeface="Calibri Light"/>
              <a:cs typeface="Calibri Light"/>
            </a:endParaRPr>
          </a:p>
        </p:txBody>
      </p:sp>
      <p:pic>
        <p:nvPicPr>
          <p:cNvPr id="3" name="Picture 2">
            <a:extLst>
              <a:ext uri="{FF2B5EF4-FFF2-40B4-BE49-F238E27FC236}">
                <a16:creationId xmlns:a16="http://schemas.microsoft.com/office/drawing/2014/main" id="{9259C79D-A7EC-878A-2B51-ECBE1782F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797" y="1376737"/>
            <a:ext cx="4110947" cy="5481263"/>
          </a:xfrm>
          <a:prstGeom prst="rect">
            <a:avLst/>
          </a:prstGeom>
        </p:spPr>
      </p:pic>
    </p:spTree>
    <p:extLst>
      <p:ext uri="{BB962C8B-B14F-4D97-AF65-F5344CB8AC3E}">
        <p14:creationId xmlns:p14="http://schemas.microsoft.com/office/powerpoint/2010/main" val="771517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DDF59-D5BE-5B9A-6B69-60D395B552C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40F562C-F65F-D301-BEB1-3774C3B4BBCF}"/>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design and manufacture</a:t>
            </a:r>
          </a:p>
        </p:txBody>
      </p:sp>
      <p:pic>
        <p:nvPicPr>
          <p:cNvPr id="9" name="Immagine 15">
            <a:extLst>
              <a:ext uri="{FF2B5EF4-FFF2-40B4-BE49-F238E27FC236}">
                <a16:creationId xmlns:a16="http://schemas.microsoft.com/office/drawing/2014/main" id="{4A1112B2-137A-0C4B-96B2-8C9152F944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F98FEBCA-FD33-28B6-B37E-850AB945A5F0}"/>
              </a:ext>
            </a:extLst>
          </p:cNvPr>
          <p:cNvSpPr txBox="1"/>
          <p:nvPr/>
        </p:nvSpPr>
        <p:spPr>
          <a:xfrm>
            <a:off x="1846778" y="1051915"/>
            <a:ext cx="10687693" cy="872034"/>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Extraction equipment for mining</a:t>
            </a:r>
          </a:p>
          <a:p>
            <a:pPr marL="12066">
              <a:lnSpc>
                <a:spcPct val="100000"/>
              </a:lnSpc>
              <a:spcBef>
                <a:spcPts val="100"/>
              </a:spcBef>
              <a:tabLst>
                <a:tab pos="469900" algn="l"/>
                <a:tab pos="470534" algn="l"/>
              </a:tabLst>
            </a:pPr>
            <a:endParaRPr sz="2700" dirty="0">
              <a:solidFill>
                <a:schemeClr val="accent1">
                  <a:lumMod val="50000"/>
                </a:schemeClr>
              </a:solidFill>
              <a:latin typeface="Calibri Light"/>
              <a:cs typeface="Calibri Light"/>
            </a:endParaRPr>
          </a:p>
        </p:txBody>
      </p:sp>
      <p:pic>
        <p:nvPicPr>
          <p:cNvPr id="4" name="Picture 3">
            <a:extLst>
              <a:ext uri="{FF2B5EF4-FFF2-40B4-BE49-F238E27FC236}">
                <a16:creationId xmlns:a16="http://schemas.microsoft.com/office/drawing/2014/main" id="{858A5424-50DD-1019-95EB-D75703942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767" y="1051915"/>
            <a:ext cx="4301233" cy="5734977"/>
          </a:xfrm>
          <a:prstGeom prst="rect">
            <a:avLst/>
          </a:prstGeom>
        </p:spPr>
      </p:pic>
      <p:pic>
        <p:nvPicPr>
          <p:cNvPr id="3" name="Picture 2">
            <a:extLst>
              <a:ext uri="{FF2B5EF4-FFF2-40B4-BE49-F238E27FC236}">
                <a16:creationId xmlns:a16="http://schemas.microsoft.com/office/drawing/2014/main" id="{7CD798A0-6B94-665B-768E-C085345C1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2220" y="1650571"/>
            <a:ext cx="6294633" cy="4720975"/>
          </a:xfrm>
          <a:prstGeom prst="rect">
            <a:avLst/>
          </a:prstGeom>
        </p:spPr>
      </p:pic>
    </p:spTree>
    <p:extLst>
      <p:ext uri="{BB962C8B-B14F-4D97-AF65-F5344CB8AC3E}">
        <p14:creationId xmlns:p14="http://schemas.microsoft.com/office/powerpoint/2010/main" val="2471904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3CE0C-9013-13B4-03E9-FBAA2DBEA35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6D6DE6F-6675-B98C-530B-AE094AC5F87B}"/>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design and manufacture</a:t>
            </a:r>
          </a:p>
        </p:txBody>
      </p:sp>
      <p:pic>
        <p:nvPicPr>
          <p:cNvPr id="9" name="Immagine 15">
            <a:extLst>
              <a:ext uri="{FF2B5EF4-FFF2-40B4-BE49-F238E27FC236}">
                <a16:creationId xmlns:a16="http://schemas.microsoft.com/office/drawing/2014/main" id="{62117C94-75BD-EC3D-21DD-ACC7A89C61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2B1C3855-BB4F-0C75-A72B-C6969EA64A9E}"/>
              </a:ext>
            </a:extLst>
          </p:cNvPr>
          <p:cNvSpPr txBox="1"/>
          <p:nvPr/>
        </p:nvSpPr>
        <p:spPr>
          <a:xfrm>
            <a:off x="1846778" y="1051915"/>
            <a:ext cx="10687693" cy="872034"/>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Extraction equipment for mining</a:t>
            </a:r>
          </a:p>
          <a:p>
            <a:pPr marL="12066">
              <a:lnSpc>
                <a:spcPct val="100000"/>
              </a:lnSpc>
              <a:spcBef>
                <a:spcPts val="100"/>
              </a:spcBef>
              <a:tabLst>
                <a:tab pos="469900" algn="l"/>
                <a:tab pos="470534" algn="l"/>
              </a:tabLst>
            </a:pPr>
            <a:endParaRPr sz="2700" dirty="0">
              <a:solidFill>
                <a:schemeClr val="accent1">
                  <a:lumMod val="50000"/>
                </a:schemeClr>
              </a:solidFill>
              <a:latin typeface="Calibri Light"/>
              <a:cs typeface="Calibri Light"/>
            </a:endParaRPr>
          </a:p>
        </p:txBody>
      </p:sp>
      <p:pic>
        <p:nvPicPr>
          <p:cNvPr id="7" name="Picture 6">
            <a:extLst>
              <a:ext uri="{FF2B5EF4-FFF2-40B4-BE49-F238E27FC236}">
                <a16:creationId xmlns:a16="http://schemas.microsoft.com/office/drawing/2014/main" id="{638B82FC-709C-36B9-57C0-E42FD1B60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941" y="1923949"/>
            <a:ext cx="6065178" cy="4548884"/>
          </a:xfrm>
          <a:prstGeom prst="rect">
            <a:avLst/>
          </a:prstGeom>
        </p:spPr>
      </p:pic>
    </p:spTree>
    <p:extLst>
      <p:ext uri="{BB962C8B-B14F-4D97-AF65-F5344CB8AC3E}">
        <p14:creationId xmlns:p14="http://schemas.microsoft.com/office/powerpoint/2010/main" val="697831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D504D-259E-84DD-3F1B-7804B2BCCE9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DD23376-DDED-8CBA-EE57-FF708A1DA341}"/>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design and manufacture</a:t>
            </a:r>
          </a:p>
        </p:txBody>
      </p:sp>
      <p:pic>
        <p:nvPicPr>
          <p:cNvPr id="9" name="Immagine 15">
            <a:extLst>
              <a:ext uri="{FF2B5EF4-FFF2-40B4-BE49-F238E27FC236}">
                <a16:creationId xmlns:a16="http://schemas.microsoft.com/office/drawing/2014/main" id="{794762B5-AC69-050D-6CC6-E1A8CE0598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F6442388-D108-FD28-B1CF-0EA4C0CD1189}"/>
              </a:ext>
            </a:extLst>
          </p:cNvPr>
          <p:cNvSpPr txBox="1"/>
          <p:nvPr/>
        </p:nvSpPr>
        <p:spPr>
          <a:xfrm>
            <a:off x="1846778" y="1051915"/>
            <a:ext cx="10687693"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Densifier machine</a:t>
            </a:r>
            <a:endParaRPr sz="2700" dirty="0">
              <a:solidFill>
                <a:schemeClr val="accent1">
                  <a:lumMod val="50000"/>
                </a:schemeClr>
              </a:solidFill>
              <a:latin typeface="Calibri Light"/>
              <a:cs typeface="Calibri Light"/>
            </a:endParaRPr>
          </a:p>
        </p:txBody>
      </p:sp>
      <p:pic>
        <p:nvPicPr>
          <p:cNvPr id="2" name="Image 5">
            <a:extLst>
              <a:ext uri="{FF2B5EF4-FFF2-40B4-BE49-F238E27FC236}">
                <a16:creationId xmlns:a16="http://schemas.microsoft.com/office/drawing/2014/main" id="{55EA2A87-7F52-4A39-4E9E-62516271BF49}"/>
              </a:ext>
            </a:extLst>
          </p:cNvPr>
          <p:cNvPicPr>
            <a:picLocks noChangeAspect="1"/>
          </p:cNvPicPr>
          <p:nvPr/>
        </p:nvPicPr>
        <p:blipFill>
          <a:blip r:embed="rId3"/>
          <a:stretch>
            <a:fillRect/>
          </a:stretch>
        </p:blipFill>
        <p:spPr>
          <a:xfrm>
            <a:off x="1572493" y="1862233"/>
            <a:ext cx="4880534" cy="3766908"/>
          </a:xfrm>
          <a:prstGeom prst="rect">
            <a:avLst/>
          </a:prstGeom>
        </p:spPr>
      </p:pic>
      <p:pic>
        <p:nvPicPr>
          <p:cNvPr id="4" name="Image 7">
            <a:extLst>
              <a:ext uri="{FF2B5EF4-FFF2-40B4-BE49-F238E27FC236}">
                <a16:creationId xmlns:a16="http://schemas.microsoft.com/office/drawing/2014/main" id="{BFCF2769-C170-A697-DAB2-492A6749BB2D}"/>
              </a:ext>
            </a:extLst>
          </p:cNvPr>
          <p:cNvPicPr>
            <a:picLocks noChangeAspect="1"/>
          </p:cNvPicPr>
          <p:nvPr/>
        </p:nvPicPr>
        <p:blipFill>
          <a:blip r:embed="rId4"/>
          <a:stretch>
            <a:fillRect/>
          </a:stretch>
        </p:blipFill>
        <p:spPr>
          <a:xfrm>
            <a:off x="6535882" y="1862232"/>
            <a:ext cx="5022543" cy="3766907"/>
          </a:xfrm>
          <a:prstGeom prst="rect">
            <a:avLst/>
          </a:prstGeom>
        </p:spPr>
      </p:pic>
    </p:spTree>
    <p:extLst>
      <p:ext uri="{BB962C8B-B14F-4D97-AF65-F5344CB8AC3E}">
        <p14:creationId xmlns:p14="http://schemas.microsoft.com/office/powerpoint/2010/main" val="1106527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A452-6D4E-06B0-73AF-BD2EE71E669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E990EEA-52BF-C597-2FAF-38EDB6197111}"/>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design and manufacture</a:t>
            </a:r>
          </a:p>
        </p:txBody>
      </p:sp>
      <p:pic>
        <p:nvPicPr>
          <p:cNvPr id="9" name="Immagine 15">
            <a:extLst>
              <a:ext uri="{FF2B5EF4-FFF2-40B4-BE49-F238E27FC236}">
                <a16:creationId xmlns:a16="http://schemas.microsoft.com/office/drawing/2014/main" id="{8F13FD3A-EA90-AA52-4A1E-7DEBF4F1E3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EB694A6C-C579-1AB1-1E29-FB8969F74058}"/>
              </a:ext>
            </a:extLst>
          </p:cNvPr>
          <p:cNvSpPr txBox="1"/>
          <p:nvPr/>
        </p:nvSpPr>
        <p:spPr>
          <a:xfrm>
            <a:off x="1846778" y="1051915"/>
            <a:ext cx="10687693"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fr-FR" sz="2800" b="1" dirty="0">
                <a:solidFill>
                  <a:schemeClr val="accent1">
                    <a:lumMod val="50000"/>
                  </a:schemeClr>
                </a:solidFill>
                <a:latin typeface="Calibri Light"/>
                <a:cs typeface="Calibri Light"/>
              </a:rPr>
              <a:t>Sampler</a:t>
            </a:r>
            <a:endParaRPr sz="2700" dirty="0">
              <a:solidFill>
                <a:schemeClr val="accent1">
                  <a:lumMod val="50000"/>
                </a:schemeClr>
              </a:solidFill>
              <a:latin typeface="Calibri Light"/>
              <a:cs typeface="Calibri Light"/>
            </a:endParaRPr>
          </a:p>
        </p:txBody>
      </p:sp>
      <p:pic>
        <p:nvPicPr>
          <p:cNvPr id="2" name="Image 7">
            <a:extLst>
              <a:ext uri="{FF2B5EF4-FFF2-40B4-BE49-F238E27FC236}">
                <a16:creationId xmlns:a16="http://schemas.microsoft.com/office/drawing/2014/main" id="{1AA7E272-65FE-0ABA-70F8-6A7B54857A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524" y="2167847"/>
            <a:ext cx="5753041" cy="3139784"/>
          </a:xfrm>
          <a:prstGeom prst="rect">
            <a:avLst/>
          </a:prstGeom>
        </p:spPr>
      </p:pic>
      <p:pic>
        <p:nvPicPr>
          <p:cNvPr id="4" name="Image 8">
            <a:extLst>
              <a:ext uri="{FF2B5EF4-FFF2-40B4-BE49-F238E27FC236}">
                <a16:creationId xmlns:a16="http://schemas.microsoft.com/office/drawing/2014/main" id="{F4226075-EB37-BE7D-4237-DA5075D75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242" y="2157573"/>
            <a:ext cx="5623426" cy="3139784"/>
          </a:xfrm>
          <a:prstGeom prst="rect">
            <a:avLst/>
          </a:prstGeom>
        </p:spPr>
      </p:pic>
    </p:spTree>
    <p:extLst>
      <p:ext uri="{BB962C8B-B14F-4D97-AF65-F5344CB8AC3E}">
        <p14:creationId xmlns:p14="http://schemas.microsoft.com/office/powerpoint/2010/main" val="912984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4C575-BB5C-51C1-8779-1C0490DAB61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C5E581F-65B0-F6DD-2EAB-BF969FAF761A}"/>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design and manufacture</a:t>
            </a:r>
          </a:p>
        </p:txBody>
      </p:sp>
      <p:pic>
        <p:nvPicPr>
          <p:cNvPr id="9" name="Immagine 15">
            <a:extLst>
              <a:ext uri="{FF2B5EF4-FFF2-40B4-BE49-F238E27FC236}">
                <a16:creationId xmlns:a16="http://schemas.microsoft.com/office/drawing/2014/main" id="{7726C213-FC33-7DE6-3E67-A6F429F49C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E71577CE-2DEF-D71C-09BE-FC0C6F06CA96}"/>
              </a:ext>
            </a:extLst>
          </p:cNvPr>
          <p:cNvSpPr txBox="1"/>
          <p:nvPr/>
        </p:nvSpPr>
        <p:spPr>
          <a:xfrm>
            <a:off x="1846778" y="1051915"/>
            <a:ext cx="10687693" cy="428322"/>
          </a:xfrm>
          <a:prstGeom prst="rect">
            <a:avLst/>
          </a:prstGeom>
        </p:spPr>
        <p:txBody>
          <a:bodyPr vert="horz" wrap="square" lIns="0" tIns="12700" rIns="0" bIns="0" rtlCol="0">
            <a:spAutoFit/>
          </a:bodyPr>
          <a:lstStyle>
            <a:defPPr>
              <a:defRPr lang="en-US"/>
            </a:defPPr>
            <a:lvl1pPr marL="12066">
              <a:lnSpc>
                <a:spcPct val="100000"/>
              </a:lnSpc>
              <a:spcBef>
                <a:spcPts val="100"/>
              </a:spcBef>
              <a:tabLst>
                <a:tab pos="469900" algn="l"/>
                <a:tab pos="470534" algn="l"/>
              </a:tabLst>
              <a:defRPr sz="2800" b="1">
                <a:solidFill>
                  <a:schemeClr val="accent1">
                    <a:lumMod val="50000"/>
                  </a:schemeClr>
                </a:solidFill>
                <a:latin typeface="Calibri Light"/>
                <a:cs typeface="Calibri Light"/>
              </a:defRPr>
            </a:lvl1pPr>
          </a:lstStyle>
          <a:p>
            <a:r>
              <a:rPr lang="fr-FR" dirty="0"/>
              <a:t>Chain </a:t>
            </a:r>
            <a:r>
              <a:rPr lang="fr-FR" dirty="0" err="1"/>
              <a:t>conveyor</a:t>
            </a:r>
            <a:endParaRPr dirty="0"/>
          </a:p>
        </p:txBody>
      </p:sp>
      <p:pic>
        <p:nvPicPr>
          <p:cNvPr id="2" name="Image 8">
            <a:extLst>
              <a:ext uri="{FF2B5EF4-FFF2-40B4-BE49-F238E27FC236}">
                <a16:creationId xmlns:a16="http://schemas.microsoft.com/office/drawing/2014/main" id="{05D749B1-FEDF-A094-B119-4286682A72E6}"/>
              </a:ext>
            </a:extLst>
          </p:cNvPr>
          <p:cNvPicPr>
            <a:picLocks noChangeAspect="1"/>
          </p:cNvPicPr>
          <p:nvPr/>
        </p:nvPicPr>
        <p:blipFill>
          <a:blip r:embed="rId3"/>
          <a:stretch>
            <a:fillRect/>
          </a:stretch>
        </p:blipFill>
        <p:spPr>
          <a:xfrm>
            <a:off x="1766066" y="3186334"/>
            <a:ext cx="2258035" cy="2650901"/>
          </a:xfrm>
          <a:prstGeom prst="rect">
            <a:avLst/>
          </a:prstGeom>
        </p:spPr>
      </p:pic>
      <p:pic>
        <p:nvPicPr>
          <p:cNvPr id="4" name="Image 9">
            <a:extLst>
              <a:ext uri="{FF2B5EF4-FFF2-40B4-BE49-F238E27FC236}">
                <a16:creationId xmlns:a16="http://schemas.microsoft.com/office/drawing/2014/main" id="{58E5590E-3D36-AFF5-C2E4-A0E08B9405F1}"/>
              </a:ext>
            </a:extLst>
          </p:cNvPr>
          <p:cNvPicPr>
            <a:picLocks noChangeAspect="1"/>
          </p:cNvPicPr>
          <p:nvPr/>
        </p:nvPicPr>
        <p:blipFill>
          <a:blip r:embed="rId4"/>
          <a:stretch>
            <a:fillRect/>
          </a:stretch>
        </p:blipFill>
        <p:spPr>
          <a:xfrm>
            <a:off x="4557556" y="3186334"/>
            <a:ext cx="3518390" cy="2638792"/>
          </a:xfrm>
          <a:prstGeom prst="rect">
            <a:avLst/>
          </a:prstGeom>
        </p:spPr>
      </p:pic>
      <p:pic>
        <p:nvPicPr>
          <p:cNvPr id="8" name="Picture 7">
            <a:extLst>
              <a:ext uri="{FF2B5EF4-FFF2-40B4-BE49-F238E27FC236}">
                <a16:creationId xmlns:a16="http://schemas.microsoft.com/office/drawing/2014/main" id="{EFA07C33-3641-38AF-1BF7-45CD00E974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901" y="1700145"/>
            <a:ext cx="3746825" cy="4995767"/>
          </a:xfrm>
          <a:prstGeom prst="rect">
            <a:avLst/>
          </a:prstGeom>
        </p:spPr>
      </p:pic>
    </p:spTree>
    <p:extLst>
      <p:ext uri="{BB962C8B-B14F-4D97-AF65-F5344CB8AC3E}">
        <p14:creationId xmlns:p14="http://schemas.microsoft.com/office/powerpoint/2010/main" val="2114041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1A6E2-3217-96DC-7B55-BCAAD002B10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4765E86-266F-9758-0E2C-9E16DEA20CE7}"/>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machines: </a:t>
            </a:r>
            <a:r>
              <a:rPr lang="fr-FR" sz="2800" b="1" dirty="0" err="1">
                <a:ln w="0"/>
                <a:solidFill>
                  <a:schemeClr val="accent1"/>
                </a:solidFill>
                <a:effectLst>
                  <a:outerShdw blurRad="38100" dist="25400" dir="5400000" algn="ctr" rotWithShape="0">
                    <a:srgbClr val="6E747A">
                      <a:alpha val="43000"/>
                    </a:srgbClr>
                  </a:outerShdw>
                </a:effectLst>
              </a:rPr>
              <a:t>Bending</a:t>
            </a:r>
            <a:endParaRPr lang="fr-FR" sz="2800" b="1" dirty="0">
              <a:ln w="0"/>
              <a:solidFill>
                <a:schemeClr val="accent1"/>
              </a:solidFill>
              <a:effectLst>
                <a:outerShdw blurRad="38100" dist="25400" dir="5400000" algn="ctr" rotWithShape="0">
                  <a:srgbClr val="6E747A">
                    <a:alpha val="43000"/>
                  </a:srgbClr>
                </a:outerShdw>
              </a:effectLst>
            </a:endParaRPr>
          </a:p>
        </p:txBody>
      </p:sp>
      <p:sp>
        <p:nvSpPr>
          <p:cNvPr id="5" name="TextBox 4">
            <a:extLst>
              <a:ext uri="{FF2B5EF4-FFF2-40B4-BE49-F238E27FC236}">
                <a16:creationId xmlns:a16="http://schemas.microsoft.com/office/drawing/2014/main" id="{F95BC2A2-4B3A-8878-641F-9C0483BDC8C6}"/>
              </a:ext>
            </a:extLst>
          </p:cNvPr>
          <p:cNvSpPr txBox="1"/>
          <p:nvPr/>
        </p:nvSpPr>
        <p:spPr>
          <a:xfrm>
            <a:off x="7463321" y="2625320"/>
            <a:ext cx="4595117" cy="369332"/>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dirty="0"/>
              <a:t>Roll plate </a:t>
            </a:r>
            <a:r>
              <a:rPr lang="fr-FR" dirty="0" err="1"/>
              <a:t>bending</a:t>
            </a:r>
            <a:r>
              <a:rPr lang="fr-FR" dirty="0"/>
              <a:t> machine 20mm / 3000 mm</a:t>
            </a:r>
          </a:p>
        </p:txBody>
      </p:sp>
      <p:pic>
        <p:nvPicPr>
          <p:cNvPr id="9" name="Immagine 15">
            <a:extLst>
              <a:ext uri="{FF2B5EF4-FFF2-40B4-BE49-F238E27FC236}">
                <a16:creationId xmlns:a16="http://schemas.microsoft.com/office/drawing/2014/main" id="{CC9E2736-D88A-3DA2-AA7B-7AFA0AF3E0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pic>
        <p:nvPicPr>
          <p:cNvPr id="2" name="object 14">
            <a:extLst>
              <a:ext uri="{FF2B5EF4-FFF2-40B4-BE49-F238E27FC236}">
                <a16:creationId xmlns:a16="http://schemas.microsoft.com/office/drawing/2014/main" id="{C8B83AB8-FEAA-A891-338C-2F94B94C4C7D}"/>
              </a:ext>
            </a:extLst>
          </p:cNvPr>
          <p:cNvPicPr/>
          <p:nvPr/>
        </p:nvPicPr>
        <p:blipFill>
          <a:blip r:embed="rId3" cstate="print"/>
          <a:stretch>
            <a:fillRect/>
          </a:stretch>
        </p:blipFill>
        <p:spPr>
          <a:xfrm>
            <a:off x="8087049" y="135104"/>
            <a:ext cx="3769960" cy="2490216"/>
          </a:xfrm>
          <a:prstGeom prst="rect">
            <a:avLst/>
          </a:prstGeom>
        </p:spPr>
      </p:pic>
      <p:pic>
        <p:nvPicPr>
          <p:cNvPr id="11" name="Picture 10">
            <a:extLst>
              <a:ext uri="{FF2B5EF4-FFF2-40B4-BE49-F238E27FC236}">
                <a16:creationId xmlns:a16="http://schemas.microsoft.com/office/drawing/2014/main" id="{58110F65-987A-6F3A-8A2A-DC75AB5B9B49}"/>
              </a:ext>
            </a:extLst>
          </p:cNvPr>
          <p:cNvPicPr>
            <a:picLocks noChangeAspect="1"/>
          </p:cNvPicPr>
          <p:nvPr/>
        </p:nvPicPr>
        <p:blipFill>
          <a:blip r:embed="rId4"/>
          <a:stretch>
            <a:fillRect/>
          </a:stretch>
        </p:blipFill>
        <p:spPr>
          <a:xfrm>
            <a:off x="1273596" y="2003462"/>
            <a:ext cx="4787609" cy="2814884"/>
          </a:xfrm>
          <a:prstGeom prst="rect">
            <a:avLst/>
          </a:prstGeom>
        </p:spPr>
      </p:pic>
      <p:sp>
        <p:nvSpPr>
          <p:cNvPr id="13" name="TextBox 12">
            <a:extLst>
              <a:ext uri="{FF2B5EF4-FFF2-40B4-BE49-F238E27FC236}">
                <a16:creationId xmlns:a16="http://schemas.microsoft.com/office/drawing/2014/main" id="{793073E8-68A1-9C0C-B073-ABE3BC545CB3}"/>
              </a:ext>
            </a:extLst>
          </p:cNvPr>
          <p:cNvSpPr txBox="1"/>
          <p:nvPr/>
        </p:nvSpPr>
        <p:spPr>
          <a:xfrm>
            <a:off x="1535680" y="4818346"/>
            <a:ext cx="4595117" cy="646331"/>
          </a:xfrm>
          <a:prstGeom prst="rect">
            <a:avLst/>
          </a:prstGeom>
          <a:noFill/>
        </p:spPr>
        <p:txBody>
          <a:bodyPr wrap="square">
            <a:spAutoFit/>
          </a:bodyPr>
          <a:lstStyle>
            <a:defPPr>
              <a:defRPr lang="en-US"/>
            </a:defPPr>
            <a:lvl1pPr>
              <a:defRPr b="1">
                <a:solidFill>
                  <a:schemeClr val="accent1">
                    <a:lumMod val="50000"/>
                  </a:schemeClr>
                </a:solidFill>
              </a:defRPr>
            </a:lvl1pPr>
          </a:lstStyle>
          <a:p>
            <a:pPr algn="ctr"/>
            <a:r>
              <a:rPr lang="fr-FR" dirty="0"/>
              <a:t>Roll plate </a:t>
            </a:r>
            <a:r>
              <a:rPr lang="fr-FR" dirty="0" err="1"/>
              <a:t>bending</a:t>
            </a:r>
            <a:r>
              <a:rPr lang="fr-FR" dirty="0"/>
              <a:t> machine 15mm / 3000 mm </a:t>
            </a:r>
          </a:p>
          <a:p>
            <a:pPr algn="ctr"/>
            <a:r>
              <a:rPr lang="fr-FR" dirty="0" err="1"/>
              <a:t>Conical</a:t>
            </a:r>
            <a:r>
              <a:rPr lang="fr-FR" dirty="0"/>
              <a:t> </a:t>
            </a:r>
            <a:r>
              <a:rPr lang="fr-FR" dirty="0" err="1"/>
              <a:t>bending</a:t>
            </a:r>
            <a:endParaRPr lang="fr-FR" dirty="0"/>
          </a:p>
        </p:txBody>
      </p:sp>
      <p:pic>
        <p:nvPicPr>
          <p:cNvPr id="16" name="Picture 15">
            <a:extLst>
              <a:ext uri="{FF2B5EF4-FFF2-40B4-BE49-F238E27FC236}">
                <a16:creationId xmlns:a16="http://schemas.microsoft.com/office/drawing/2014/main" id="{2CF15F1F-268F-47A8-337F-D516D1EC6132}"/>
              </a:ext>
            </a:extLst>
          </p:cNvPr>
          <p:cNvPicPr>
            <a:picLocks noChangeAspect="1"/>
          </p:cNvPicPr>
          <p:nvPr/>
        </p:nvPicPr>
        <p:blipFill>
          <a:blip r:embed="rId5"/>
          <a:stretch>
            <a:fillRect/>
          </a:stretch>
        </p:blipFill>
        <p:spPr>
          <a:xfrm>
            <a:off x="8087049" y="3933369"/>
            <a:ext cx="3769960" cy="2364334"/>
          </a:xfrm>
          <a:prstGeom prst="rect">
            <a:avLst/>
          </a:prstGeom>
        </p:spPr>
      </p:pic>
      <p:sp>
        <p:nvSpPr>
          <p:cNvPr id="18" name="TextBox 17">
            <a:extLst>
              <a:ext uri="{FF2B5EF4-FFF2-40B4-BE49-F238E27FC236}">
                <a16:creationId xmlns:a16="http://schemas.microsoft.com/office/drawing/2014/main" id="{66A67ED8-98E8-A568-D52C-C8123B37FAD3}"/>
              </a:ext>
            </a:extLst>
          </p:cNvPr>
          <p:cNvSpPr txBox="1"/>
          <p:nvPr/>
        </p:nvSpPr>
        <p:spPr>
          <a:xfrm>
            <a:off x="8844764" y="6396559"/>
            <a:ext cx="2889607" cy="369332"/>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dirty="0"/>
              <a:t>Tube </a:t>
            </a:r>
            <a:r>
              <a:rPr lang="fr-FR" dirty="0" err="1"/>
              <a:t>bending</a:t>
            </a:r>
            <a:r>
              <a:rPr lang="fr-FR" dirty="0"/>
              <a:t> machine</a:t>
            </a:r>
          </a:p>
        </p:txBody>
      </p:sp>
    </p:spTree>
    <p:extLst>
      <p:ext uri="{BB962C8B-B14F-4D97-AF65-F5344CB8AC3E}">
        <p14:creationId xmlns:p14="http://schemas.microsoft.com/office/powerpoint/2010/main" val="3459329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22B07-86A1-2AD9-2FB1-89F6FEA3CE9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F1088C4-8189-DF01-F0C9-1DA1D9D5FF52}"/>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design and manufacture</a:t>
            </a:r>
          </a:p>
        </p:txBody>
      </p:sp>
      <p:pic>
        <p:nvPicPr>
          <p:cNvPr id="9" name="Immagine 15">
            <a:extLst>
              <a:ext uri="{FF2B5EF4-FFF2-40B4-BE49-F238E27FC236}">
                <a16:creationId xmlns:a16="http://schemas.microsoft.com/office/drawing/2014/main" id="{5E6CDFCC-6556-42E9-446E-158E0ED9F5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308EF00E-016C-9E37-55C8-D77EB81F37B2}"/>
              </a:ext>
            </a:extLst>
          </p:cNvPr>
          <p:cNvSpPr txBox="1"/>
          <p:nvPr/>
        </p:nvSpPr>
        <p:spPr>
          <a:xfrm>
            <a:off x="1846778" y="1051915"/>
            <a:ext cx="10687693" cy="428322"/>
          </a:xfrm>
          <a:prstGeom prst="rect">
            <a:avLst/>
          </a:prstGeom>
        </p:spPr>
        <p:txBody>
          <a:bodyPr vert="horz" wrap="square" lIns="0" tIns="12700" rIns="0" bIns="0" rtlCol="0">
            <a:spAutoFit/>
          </a:bodyPr>
          <a:lstStyle>
            <a:defPPr>
              <a:defRPr lang="en-US"/>
            </a:defPPr>
            <a:lvl1pPr marL="12066">
              <a:lnSpc>
                <a:spcPct val="100000"/>
              </a:lnSpc>
              <a:spcBef>
                <a:spcPts val="100"/>
              </a:spcBef>
              <a:tabLst>
                <a:tab pos="469900" algn="l"/>
                <a:tab pos="470534" algn="l"/>
              </a:tabLst>
              <a:defRPr sz="2800" b="1">
                <a:solidFill>
                  <a:schemeClr val="accent1">
                    <a:lumMod val="50000"/>
                  </a:schemeClr>
                </a:solidFill>
                <a:latin typeface="Calibri Light"/>
                <a:cs typeface="Calibri Light"/>
              </a:defRPr>
            </a:lvl1pPr>
          </a:lstStyle>
          <a:p>
            <a:r>
              <a:rPr lang="fr-FR" dirty="0"/>
              <a:t>Trommel</a:t>
            </a:r>
            <a:endParaRPr dirty="0"/>
          </a:p>
        </p:txBody>
      </p:sp>
      <p:pic>
        <p:nvPicPr>
          <p:cNvPr id="3" name="Image 6">
            <a:extLst>
              <a:ext uri="{FF2B5EF4-FFF2-40B4-BE49-F238E27FC236}">
                <a16:creationId xmlns:a16="http://schemas.microsoft.com/office/drawing/2014/main" id="{649C909A-DB8E-132E-7EE8-1EECBCBD5358}"/>
              </a:ext>
            </a:extLst>
          </p:cNvPr>
          <p:cNvPicPr>
            <a:picLocks noChangeAspect="1"/>
          </p:cNvPicPr>
          <p:nvPr/>
        </p:nvPicPr>
        <p:blipFill>
          <a:blip r:embed="rId3"/>
          <a:stretch>
            <a:fillRect/>
          </a:stretch>
        </p:blipFill>
        <p:spPr>
          <a:xfrm>
            <a:off x="7965897" y="1495626"/>
            <a:ext cx="3836835" cy="5095875"/>
          </a:xfrm>
          <a:prstGeom prst="rect">
            <a:avLst/>
          </a:prstGeom>
        </p:spPr>
      </p:pic>
      <p:pic>
        <p:nvPicPr>
          <p:cNvPr id="11" name="Picture 10">
            <a:extLst>
              <a:ext uri="{FF2B5EF4-FFF2-40B4-BE49-F238E27FC236}">
                <a16:creationId xmlns:a16="http://schemas.microsoft.com/office/drawing/2014/main" id="{7E4D0B48-FBD6-D162-AAA6-202B34BFC9F5}"/>
              </a:ext>
            </a:extLst>
          </p:cNvPr>
          <p:cNvPicPr>
            <a:picLocks noChangeAspect="1"/>
          </p:cNvPicPr>
          <p:nvPr/>
        </p:nvPicPr>
        <p:blipFill>
          <a:blip r:embed="rId4"/>
          <a:stretch>
            <a:fillRect/>
          </a:stretch>
        </p:blipFill>
        <p:spPr>
          <a:xfrm>
            <a:off x="1428107" y="1862233"/>
            <a:ext cx="6375375" cy="4099497"/>
          </a:xfrm>
          <a:prstGeom prst="rect">
            <a:avLst/>
          </a:prstGeom>
        </p:spPr>
      </p:pic>
    </p:spTree>
    <p:extLst>
      <p:ext uri="{BB962C8B-B14F-4D97-AF65-F5344CB8AC3E}">
        <p14:creationId xmlns:p14="http://schemas.microsoft.com/office/powerpoint/2010/main" val="3782671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19C55-453E-B9A9-FB95-701CE3203D5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FB477B1-39B4-85AA-E21F-557000E8FB2F}"/>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design and manufacture</a:t>
            </a:r>
          </a:p>
        </p:txBody>
      </p:sp>
      <p:pic>
        <p:nvPicPr>
          <p:cNvPr id="9" name="Immagine 15">
            <a:extLst>
              <a:ext uri="{FF2B5EF4-FFF2-40B4-BE49-F238E27FC236}">
                <a16:creationId xmlns:a16="http://schemas.microsoft.com/office/drawing/2014/main" id="{9465D1B4-FAA7-C58F-07D9-0A8386C456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AC73B99D-6BE0-521D-748C-A48C67B8D602}"/>
              </a:ext>
            </a:extLst>
          </p:cNvPr>
          <p:cNvSpPr txBox="1"/>
          <p:nvPr/>
        </p:nvSpPr>
        <p:spPr>
          <a:xfrm>
            <a:off x="1846778" y="1051915"/>
            <a:ext cx="10687693"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Adapting equipment for underground use</a:t>
            </a:r>
            <a:endParaRPr lang="fr-FR" sz="2700" spc="-5" dirty="0">
              <a:solidFill>
                <a:schemeClr val="accent1">
                  <a:lumMod val="50000"/>
                </a:schemeClr>
              </a:solidFill>
              <a:latin typeface="Calibri Light"/>
              <a:cs typeface="Calibri Light"/>
            </a:endParaRPr>
          </a:p>
        </p:txBody>
      </p:sp>
      <p:pic>
        <p:nvPicPr>
          <p:cNvPr id="3" name="Image 5">
            <a:extLst>
              <a:ext uri="{FF2B5EF4-FFF2-40B4-BE49-F238E27FC236}">
                <a16:creationId xmlns:a16="http://schemas.microsoft.com/office/drawing/2014/main" id="{0F1A282A-9C1B-E5EF-9FA8-74938B9CB383}"/>
              </a:ext>
            </a:extLst>
          </p:cNvPr>
          <p:cNvPicPr>
            <a:picLocks noChangeAspect="1"/>
          </p:cNvPicPr>
          <p:nvPr/>
        </p:nvPicPr>
        <p:blipFill>
          <a:blip r:embed="rId3"/>
          <a:stretch>
            <a:fillRect/>
          </a:stretch>
        </p:blipFill>
        <p:spPr>
          <a:xfrm>
            <a:off x="2476500" y="1861008"/>
            <a:ext cx="3619500" cy="4834904"/>
          </a:xfrm>
          <a:prstGeom prst="rect">
            <a:avLst/>
          </a:prstGeom>
        </p:spPr>
      </p:pic>
      <p:pic>
        <p:nvPicPr>
          <p:cNvPr id="8" name="Image 6">
            <a:extLst>
              <a:ext uri="{FF2B5EF4-FFF2-40B4-BE49-F238E27FC236}">
                <a16:creationId xmlns:a16="http://schemas.microsoft.com/office/drawing/2014/main" id="{80C0F36C-109C-AC93-6BA8-22FFA1D4AC89}"/>
              </a:ext>
            </a:extLst>
          </p:cNvPr>
          <p:cNvPicPr>
            <a:picLocks noChangeAspect="1"/>
          </p:cNvPicPr>
          <p:nvPr/>
        </p:nvPicPr>
        <p:blipFill>
          <a:blip r:embed="rId4"/>
          <a:stretch>
            <a:fillRect/>
          </a:stretch>
        </p:blipFill>
        <p:spPr>
          <a:xfrm>
            <a:off x="6615416" y="2304719"/>
            <a:ext cx="5121532" cy="3841149"/>
          </a:xfrm>
          <a:prstGeom prst="rect">
            <a:avLst/>
          </a:prstGeom>
        </p:spPr>
      </p:pic>
    </p:spTree>
    <p:extLst>
      <p:ext uri="{BB962C8B-B14F-4D97-AF65-F5344CB8AC3E}">
        <p14:creationId xmlns:p14="http://schemas.microsoft.com/office/powerpoint/2010/main" val="743270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07DEA-D76F-153E-B224-7AF6A9F2BAC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786F15A-4F82-6F9E-C0D7-4E9A9C07AE54}"/>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design and manufacture</a:t>
            </a:r>
          </a:p>
        </p:txBody>
      </p:sp>
      <p:pic>
        <p:nvPicPr>
          <p:cNvPr id="9" name="Immagine 15">
            <a:extLst>
              <a:ext uri="{FF2B5EF4-FFF2-40B4-BE49-F238E27FC236}">
                <a16:creationId xmlns:a16="http://schemas.microsoft.com/office/drawing/2014/main" id="{2472B154-5536-6D31-A7C5-3F0308868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2BCF34EF-F0D5-0EFD-6669-A665681B1EF1}"/>
              </a:ext>
            </a:extLst>
          </p:cNvPr>
          <p:cNvSpPr txBox="1"/>
          <p:nvPr/>
        </p:nvSpPr>
        <p:spPr>
          <a:xfrm>
            <a:off x="1846778" y="1051915"/>
            <a:ext cx="10687693"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Agitators and flotation cell mechanisms</a:t>
            </a:r>
            <a:endParaRPr sz="2700" dirty="0">
              <a:solidFill>
                <a:schemeClr val="accent1">
                  <a:lumMod val="50000"/>
                </a:schemeClr>
              </a:solidFill>
              <a:latin typeface="Calibri Light"/>
              <a:cs typeface="Calibri Light"/>
            </a:endParaRPr>
          </a:p>
        </p:txBody>
      </p:sp>
      <p:pic>
        <p:nvPicPr>
          <p:cNvPr id="2" name="Image 7">
            <a:extLst>
              <a:ext uri="{FF2B5EF4-FFF2-40B4-BE49-F238E27FC236}">
                <a16:creationId xmlns:a16="http://schemas.microsoft.com/office/drawing/2014/main" id="{3B61759F-AD78-6941-52D5-69797C45F0A7}"/>
              </a:ext>
            </a:extLst>
          </p:cNvPr>
          <p:cNvPicPr>
            <a:picLocks noChangeAspect="1"/>
          </p:cNvPicPr>
          <p:nvPr/>
        </p:nvPicPr>
        <p:blipFill>
          <a:blip r:embed="rId3"/>
          <a:stretch>
            <a:fillRect/>
          </a:stretch>
        </p:blipFill>
        <p:spPr>
          <a:xfrm>
            <a:off x="1125875" y="2603216"/>
            <a:ext cx="2576402" cy="1932301"/>
          </a:xfrm>
          <a:prstGeom prst="rect">
            <a:avLst/>
          </a:prstGeom>
        </p:spPr>
      </p:pic>
      <p:pic>
        <p:nvPicPr>
          <p:cNvPr id="4" name="Image 8">
            <a:extLst>
              <a:ext uri="{FF2B5EF4-FFF2-40B4-BE49-F238E27FC236}">
                <a16:creationId xmlns:a16="http://schemas.microsoft.com/office/drawing/2014/main" id="{A7E5BCC0-B051-4366-4AF2-98CF13EF9091}"/>
              </a:ext>
            </a:extLst>
          </p:cNvPr>
          <p:cNvPicPr>
            <a:picLocks noChangeAspect="1"/>
          </p:cNvPicPr>
          <p:nvPr/>
        </p:nvPicPr>
        <p:blipFill>
          <a:blip r:embed="rId4"/>
          <a:stretch>
            <a:fillRect/>
          </a:stretch>
        </p:blipFill>
        <p:spPr>
          <a:xfrm>
            <a:off x="3795188" y="2603215"/>
            <a:ext cx="2576401" cy="1932301"/>
          </a:xfrm>
          <a:prstGeom prst="rect">
            <a:avLst/>
          </a:prstGeom>
        </p:spPr>
      </p:pic>
      <p:pic>
        <p:nvPicPr>
          <p:cNvPr id="7" name="Image 9">
            <a:extLst>
              <a:ext uri="{FF2B5EF4-FFF2-40B4-BE49-F238E27FC236}">
                <a16:creationId xmlns:a16="http://schemas.microsoft.com/office/drawing/2014/main" id="{D729A6BF-DC3F-DFFC-27A0-01C44CC0E441}"/>
              </a:ext>
            </a:extLst>
          </p:cNvPr>
          <p:cNvPicPr>
            <a:picLocks noChangeAspect="1"/>
          </p:cNvPicPr>
          <p:nvPr/>
        </p:nvPicPr>
        <p:blipFill>
          <a:blip r:embed="rId5"/>
          <a:stretch>
            <a:fillRect/>
          </a:stretch>
        </p:blipFill>
        <p:spPr>
          <a:xfrm>
            <a:off x="6477949" y="2573428"/>
            <a:ext cx="2562953" cy="1932302"/>
          </a:xfrm>
          <a:prstGeom prst="rect">
            <a:avLst/>
          </a:prstGeom>
        </p:spPr>
      </p:pic>
      <p:pic>
        <p:nvPicPr>
          <p:cNvPr id="11" name="Image 12">
            <a:extLst>
              <a:ext uri="{FF2B5EF4-FFF2-40B4-BE49-F238E27FC236}">
                <a16:creationId xmlns:a16="http://schemas.microsoft.com/office/drawing/2014/main" id="{238AFCD9-886B-95A6-7F1E-307C34ACB6D4}"/>
              </a:ext>
            </a:extLst>
          </p:cNvPr>
          <p:cNvPicPr>
            <a:picLocks noChangeAspect="1"/>
          </p:cNvPicPr>
          <p:nvPr/>
        </p:nvPicPr>
        <p:blipFill>
          <a:blip r:embed="rId6"/>
          <a:stretch>
            <a:fillRect/>
          </a:stretch>
        </p:blipFill>
        <p:spPr>
          <a:xfrm>
            <a:off x="4139649" y="4726887"/>
            <a:ext cx="2562953" cy="2057400"/>
          </a:xfrm>
          <a:prstGeom prst="rect">
            <a:avLst/>
          </a:prstGeom>
        </p:spPr>
      </p:pic>
      <p:pic>
        <p:nvPicPr>
          <p:cNvPr id="12" name="Image 13">
            <a:extLst>
              <a:ext uri="{FF2B5EF4-FFF2-40B4-BE49-F238E27FC236}">
                <a16:creationId xmlns:a16="http://schemas.microsoft.com/office/drawing/2014/main" id="{9A09822B-3E28-88D9-1E9F-7F7896E089C0}"/>
              </a:ext>
            </a:extLst>
          </p:cNvPr>
          <p:cNvPicPr>
            <a:picLocks noChangeAspect="1"/>
          </p:cNvPicPr>
          <p:nvPr/>
        </p:nvPicPr>
        <p:blipFill>
          <a:blip r:embed="rId7"/>
          <a:stretch>
            <a:fillRect/>
          </a:stretch>
        </p:blipFill>
        <p:spPr>
          <a:xfrm>
            <a:off x="9328579" y="2373149"/>
            <a:ext cx="2142911" cy="2031023"/>
          </a:xfrm>
          <a:prstGeom prst="rect">
            <a:avLst/>
          </a:prstGeom>
        </p:spPr>
      </p:pic>
    </p:spTree>
    <p:extLst>
      <p:ext uri="{BB962C8B-B14F-4D97-AF65-F5344CB8AC3E}">
        <p14:creationId xmlns:p14="http://schemas.microsoft.com/office/powerpoint/2010/main" val="2264779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46FED-F89D-CC33-F5A9-EAC2EF98A35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C7464E1-5F11-8D6B-1469-C0C3730809ED}"/>
              </a:ext>
            </a:extLst>
          </p:cNvPr>
          <p:cNvSpPr txBox="1"/>
          <p:nvPr/>
        </p:nvSpPr>
        <p:spPr>
          <a:xfrm>
            <a:off x="1846779"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Equipment design and manufacture</a:t>
            </a:r>
          </a:p>
        </p:txBody>
      </p:sp>
      <p:pic>
        <p:nvPicPr>
          <p:cNvPr id="9" name="Immagine 15">
            <a:extLst>
              <a:ext uri="{FF2B5EF4-FFF2-40B4-BE49-F238E27FC236}">
                <a16:creationId xmlns:a16="http://schemas.microsoft.com/office/drawing/2014/main" id="{920B062F-2952-E8BF-6A39-E46A5A9B28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C6768793-A6B1-6E0D-02AC-D2823AA943DD}"/>
              </a:ext>
            </a:extLst>
          </p:cNvPr>
          <p:cNvSpPr txBox="1"/>
          <p:nvPr/>
        </p:nvSpPr>
        <p:spPr>
          <a:xfrm>
            <a:off x="1846778" y="1051915"/>
            <a:ext cx="10687693"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Ball mill for pilot</a:t>
            </a:r>
            <a:endParaRPr sz="2700" dirty="0">
              <a:solidFill>
                <a:schemeClr val="accent1">
                  <a:lumMod val="50000"/>
                </a:schemeClr>
              </a:solidFill>
              <a:latin typeface="Calibri Light"/>
              <a:cs typeface="Calibri Light"/>
            </a:endParaRPr>
          </a:p>
        </p:txBody>
      </p:sp>
      <p:pic>
        <p:nvPicPr>
          <p:cNvPr id="3" name="Picture 2">
            <a:extLst>
              <a:ext uri="{FF2B5EF4-FFF2-40B4-BE49-F238E27FC236}">
                <a16:creationId xmlns:a16="http://schemas.microsoft.com/office/drawing/2014/main" id="{225DFCCD-D026-2387-BE5F-54CAD558C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212" y="1499757"/>
            <a:ext cx="6928207" cy="5196155"/>
          </a:xfrm>
          <a:prstGeom prst="rect">
            <a:avLst/>
          </a:prstGeom>
        </p:spPr>
      </p:pic>
    </p:spTree>
    <p:extLst>
      <p:ext uri="{BB962C8B-B14F-4D97-AF65-F5344CB8AC3E}">
        <p14:creationId xmlns:p14="http://schemas.microsoft.com/office/powerpoint/2010/main" val="8492315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6BAB3-BF96-FF33-9D78-505CCEE09B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C536408-657E-39F3-A706-B7B82C2FA239}"/>
              </a:ext>
            </a:extLst>
          </p:cNvPr>
          <p:cNvSpPr txBox="1"/>
          <p:nvPr/>
        </p:nvSpPr>
        <p:spPr>
          <a:xfrm>
            <a:off x="1240176" y="2251434"/>
            <a:ext cx="9711647" cy="2355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Our </a:t>
            </a:r>
            <a:r>
              <a:rPr lang="fr-FR" sz="3200" b="1" dirty="0" err="1">
                <a:ln w="0"/>
                <a:solidFill>
                  <a:schemeClr val="accent1"/>
                </a:solidFill>
                <a:effectLst>
                  <a:outerShdw blurRad="38100" dist="25400" dir="5400000" algn="ctr" rotWithShape="0">
                    <a:srgbClr val="6E747A">
                      <a:alpha val="43000"/>
                    </a:srgbClr>
                  </a:outerShdw>
                </a:effectLst>
              </a:rPr>
              <a:t>activities</a:t>
            </a:r>
            <a:endParaRPr lang="fr-FR" sz="3200" b="1" dirty="0">
              <a:ln w="0"/>
              <a:solidFill>
                <a:schemeClr val="accent1"/>
              </a:solidFill>
              <a:effectLst>
                <a:outerShdw blurRad="38100" dist="25400" dir="5400000" algn="ctr" rotWithShape="0">
                  <a:srgbClr val="6E747A">
                    <a:alpha val="43000"/>
                  </a:srgbClr>
                </a:outerShdw>
              </a:effectLst>
            </a:endParaRPr>
          </a:p>
          <a:p>
            <a:pPr algn="ctr">
              <a:lnSpc>
                <a:spcPct val="250000"/>
              </a:lnSpc>
            </a:pPr>
            <a:r>
              <a:rPr lang="fr-FR" sz="3200" b="1" dirty="0" err="1">
                <a:ln w="0"/>
                <a:solidFill>
                  <a:schemeClr val="accent1"/>
                </a:solidFill>
                <a:effectLst>
                  <a:outerShdw blurRad="38100" dist="25400" dir="5400000" algn="ctr" rotWithShape="0">
                    <a:srgbClr val="6E747A">
                      <a:alpha val="43000"/>
                    </a:srgbClr>
                  </a:outerShdw>
                </a:effectLst>
              </a:rPr>
              <a:t>Photovoltaics</a:t>
            </a:r>
            <a:endParaRPr lang="fr-FR" sz="32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06F2F642-8B2C-CFA0-DA24-0C6BFBAD64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09" y="815206"/>
            <a:ext cx="2114980" cy="1159708"/>
          </a:xfrm>
          <a:prstGeom prst="rect">
            <a:avLst/>
          </a:prstGeom>
        </p:spPr>
      </p:pic>
    </p:spTree>
    <p:extLst>
      <p:ext uri="{BB962C8B-B14F-4D97-AF65-F5344CB8AC3E}">
        <p14:creationId xmlns:p14="http://schemas.microsoft.com/office/powerpoint/2010/main" val="19939179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1C12-36B9-5A47-62AB-BE285FCF30D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5C1082F-D8E9-FA6B-0686-A8F5FBD9F1DB}"/>
              </a:ext>
            </a:extLst>
          </p:cNvPr>
          <p:cNvSpPr txBox="1"/>
          <p:nvPr/>
        </p:nvSpPr>
        <p:spPr>
          <a:xfrm>
            <a:off x="3860513"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Photovoltaics</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0D86A269-B743-9799-2314-3928EF57C9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5056F516-06BF-7DC0-6D71-D81032E641D3}"/>
              </a:ext>
            </a:extLst>
          </p:cNvPr>
          <p:cNvSpPr txBox="1"/>
          <p:nvPr/>
        </p:nvSpPr>
        <p:spPr>
          <a:xfrm>
            <a:off x="1846779" y="1051915"/>
            <a:ext cx="8975090"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Design and manufacture of photovoltaic structures</a:t>
            </a:r>
            <a:endParaRPr lang="fr-FR" sz="2700" b="1" spc="-5" dirty="0">
              <a:solidFill>
                <a:schemeClr val="accent1">
                  <a:lumMod val="50000"/>
                </a:schemeClr>
              </a:solidFill>
              <a:latin typeface="Calibri Light"/>
              <a:cs typeface="Calibri Light"/>
            </a:endParaRPr>
          </a:p>
        </p:txBody>
      </p:sp>
      <p:pic>
        <p:nvPicPr>
          <p:cNvPr id="4" name="Picture 3">
            <a:extLst>
              <a:ext uri="{FF2B5EF4-FFF2-40B4-BE49-F238E27FC236}">
                <a16:creationId xmlns:a16="http://schemas.microsoft.com/office/drawing/2014/main" id="{A53AD40C-A269-FD3D-88E9-51D7F8C5B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868" y="13264"/>
            <a:ext cx="1338215" cy="872749"/>
          </a:xfrm>
          <a:prstGeom prst="rect">
            <a:avLst/>
          </a:prstGeom>
        </p:spPr>
      </p:pic>
      <p:pic>
        <p:nvPicPr>
          <p:cNvPr id="8" name="Picture 7">
            <a:extLst>
              <a:ext uri="{FF2B5EF4-FFF2-40B4-BE49-F238E27FC236}">
                <a16:creationId xmlns:a16="http://schemas.microsoft.com/office/drawing/2014/main" id="{C5E83CA3-9714-4728-6EAA-8E5CE66689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32" y="2164961"/>
            <a:ext cx="7024099" cy="3384692"/>
          </a:xfrm>
          <a:prstGeom prst="rect">
            <a:avLst/>
          </a:prstGeom>
        </p:spPr>
      </p:pic>
      <p:pic>
        <p:nvPicPr>
          <p:cNvPr id="11" name="Picture 10">
            <a:extLst>
              <a:ext uri="{FF2B5EF4-FFF2-40B4-BE49-F238E27FC236}">
                <a16:creationId xmlns:a16="http://schemas.microsoft.com/office/drawing/2014/main" id="{A5D2A3AF-4E7C-A203-F0DA-9BF004D9CF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3679" y="2600785"/>
            <a:ext cx="5637088" cy="4227816"/>
          </a:xfrm>
          <a:prstGeom prst="rect">
            <a:avLst/>
          </a:prstGeom>
        </p:spPr>
      </p:pic>
    </p:spTree>
    <p:extLst>
      <p:ext uri="{BB962C8B-B14F-4D97-AF65-F5344CB8AC3E}">
        <p14:creationId xmlns:p14="http://schemas.microsoft.com/office/powerpoint/2010/main" val="38743647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729C7-B965-70FA-D229-AEA15EFCFB9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BE86999-0DC5-08C8-3543-E2BEE631070C}"/>
              </a:ext>
            </a:extLst>
          </p:cNvPr>
          <p:cNvSpPr txBox="1"/>
          <p:nvPr/>
        </p:nvSpPr>
        <p:spPr>
          <a:xfrm>
            <a:off x="3860513"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Photovoltaics</a:t>
            </a:r>
            <a:endParaRPr lang="fr-FR" sz="2800" b="1" dirty="0">
              <a:ln w="0"/>
              <a:solidFill>
                <a:schemeClr val="accent1"/>
              </a:solidFill>
              <a:effectLst>
                <a:outerShdw blurRad="38100" dist="25400" dir="5400000" algn="ctr" rotWithShape="0">
                  <a:srgbClr val="6E747A">
                    <a:alpha val="43000"/>
                  </a:srgbClr>
                </a:outerShdw>
              </a:effectLst>
            </a:endParaRPr>
          </a:p>
        </p:txBody>
      </p:sp>
      <p:pic>
        <p:nvPicPr>
          <p:cNvPr id="9" name="Immagine 15">
            <a:extLst>
              <a:ext uri="{FF2B5EF4-FFF2-40B4-BE49-F238E27FC236}">
                <a16:creationId xmlns:a16="http://schemas.microsoft.com/office/drawing/2014/main" id="{43820603-57B9-CDAF-0FA4-056B60653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F7A2FBE4-347D-7377-60C9-31B924A921A4}"/>
              </a:ext>
            </a:extLst>
          </p:cNvPr>
          <p:cNvSpPr txBox="1"/>
          <p:nvPr/>
        </p:nvSpPr>
        <p:spPr>
          <a:xfrm>
            <a:off x="1846779" y="1051915"/>
            <a:ext cx="8975090"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Design and manufacture of photovoltaic structures</a:t>
            </a:r>
            <a:endParaRPr lang="fr-FR" sz="2700" b="1" spc="-5" dirty="0">
              <a:solidFill>
                <a:schemeClr val="accent1">
                  <a:lumMod val="50000"/>
                </a:schemeClr>
              </a:solidFill>
              <a:latin typeface="Calibri Light"/>
              <a:cs typeface="Calibri Light"/>
            </a:endParaRPr>
          </a:p>
        </p:txBody>
      </p:sp>
      <p:pic>
        <p:nvPicPr>
          <p:cNvPr id="3" name="Picture 2">
            <a:extLst>
              <a:ext uri="{FF2B5EF4-FFF2-40B4-BE49-F238E27FC236}">
                <a16:creationId xmlns:a16="http://schemas.microsoft.com/office/drawing/2014/main" id="{5091489D-B94D-4552-09F7-3EED7CED6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148" y="398749"/>
            <a:ext cx="2893264" cy="6429475"/>
          </a:xfrm>
          <a:prstGeom prst="rect">
            <a:avLst/>
          </a:prstGeom>
        </p:spPr>
      </p:pic>
      <p:pic>
        <p:nvPicPr>
          <p:cNvPr id="10" name="Picture 9">
            <a:extLst>
              <a:ext uri="{FF2B5EF4-FFF2-40B4-BE49-F238E27FC236}">
                <a16:creationId xmlns:a16="http://schemas.microsoft.com/office/drawing/2014/main" id="{EE82F5AB-5573-359C-10B2-BA9B04A1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2220" y="2346437"/>
            <a:ext cx="7388663" cy="3324898"/>
          </a:xfrm>
          <a:prstGeom prst="rect">
            <a:avLst/>
          </a:prstGeom>
        </p:spPr>
      </p:pic>
    </p:spTree>
    <p:extLst>
      <p:ext uri="{BB962C8B-B14F-4D97-AF65-F5344CB8AC3E}">
        <p14:creationId xmlns:p14="http://schemas.microsoft.com/office/powerpoint/2010/main" val="597807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ABF01-00DB-BBC2-C924-F7238982CFC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9B54253-E2D7-34D4-74BA-1DA52454E931}"/>
              </a:ext>
            </a:extLst>
          </p:cNvPr>
          <p:cNvSpPr txBox="1"/>
          <p:nvPr/>
        </p:nvSpPr>
        <p:spPr>
          <a:xfrm>
            <a:off x="1240176" y="2251434"/>
            <a:ext cx="9711647" cy="2355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Our </a:t>
            </a:r>
            <a:r>
              <a:rPr lang="fr-FR" sz="3200" b="1" dirty="0" err="1">
                <a:ln w="0"/>
                <a:solidFill>
                  <a:schemeClr val="accent1"/>
                </a:solidFill>
                <a:effectLst>
                  <a:outerShdw blurRad="38100" dist="25400" dir="5400000" algn="ctr" rotWithShape="0">
                    <a:srgbClr val="6E747A">
                      <a:alpha val="43000"/>
                    </a:srgbClr>
                  </a:outerShdw>
                </a:effectLst>
              </a:rPr>
              <a:t>activities</a:t>
            </a:r>
            <a:endParaRPr lang="fr-FR" sz="3200" b="1" dirty="0">
              <a:ln w="0"/>
              <a:solidFill>
                <a:schemeClr val="accent1"/>
              </a:solidFill>
              <a:effectLst>
                <a:outerShdw blurRad="38100" dist="25400" dir="5400000" algn="ctr" rotWithShape="0">
                  <a:srgbClr val="6E747A">
                    <a:alpha val="43000"/>
                  </a:srgbClr>
                </a:outerShdw>
              </a:effectLst>
            </a:endParaRPr>
          </a:p>
          <a:p>
            <a:pPr algn="ctr">
              <a:lnSpc>
                <a:spcPct val="250000"/>
              </a:lnSpc>
            </a:pPr>
            <a:r>
              <a:rPr lang="fr-FR" sz="3200" b="1" dirty="0" err="1">
                <a:ln w="0"/>
                <a:solidFill>
                  <a:schemeClr val="accent1"/>
                </a:solidFill>
                <a:effectLst>
                  <a:outerShdw blurRad="38100" dist="25400" dir="5400000" algn="ctr" rotWithShape="0">
                    <a:srgbClr val="6E747A">
                      <a:alpha val="43000"/>
                    </a:srgbClr>
                  </a:outerShdw>
                </a:effectLst>
              </a:rPr>
              <a:t>Lubrication</a:t>
            </a:r>
            <a:r>
              <a:rPr lang="fr-FR" sz="3200" b="1" dirty="0">
                <a:ln w="0"/>
                <a:solidFill>
                  <a:schemeClr val="accent1"/>
                </a:solidFill>
                <a:effectLst>
                  <a:outerShdw blurRad="38100" dist="25400" dir="5400000" algn="ctr" rotWithShape="0">
                    <a:srgbClr val="6E747A">
                      <a:alpha val="43000"/>
                    </a:srgbClr>
                  </a:outerShdw>
                </a:effectLst>
              </a:rPr>
              <a:t> stations</a:t>
            </a:r>
          </a:p>
        </p:txBody>
      </p:sp>
      <p:pic>
        <p:nvPicPr>
          <p:cNvPr id="9" name="Immagine 15">
            <a:extLst>
              <a:ext uri="{FF2B5EF4-FFF2-40B4-BE49-F238E27FC236}">
                <a16:creationId xmlns:a16="http://schemas.microsoft.com/office/drawing/2014/main" id="{F857FA8A-6414-3ABD-C280-99849C2511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09" y="815206"/>
            <a:ext cx="2114980" cy="1159708"/>
          </a:xfrm>
          <a:prstGeom prst="rect">
            <a:avLst/>
          </a:prstGeom>
        </p:spPr>
      </p:pic>
    </p:spTree>
    <p:extLst>
      <p:ext uri="{BB962C8B-B14F-4D97-AF65-F5344CB8AC3E}">
        <p14:creationId xmlns:p14="http://schemas.microsoft.com/office/powerpoint/2010/main" val="3659645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B1DA8-D6EC-93D2-FF20-2B01E5D822A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6334C65-BD79-7FCC-AAA9-D5881B1CED19}"/>
              </a:ext>
            </a:extLst>
          </p:cNvPr>
          <p:cNvSpPr txBox="1"/>
          <p:nvPr/>
        </p:nvSpPr>
        <p:spPr>
          <a:xfrm>
            <a:off x="3860513" y="162088"/>
            <a:ext cx="9711647" cy="95410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Lubrication</a:t>
            </a:r>
            <a:r>
              <a:rPr lang="fr-FR" sz="2800" b="1" dirty="0">
                <a:ln w="0"/>
                <a:solidFill>
                  <a:schemeClr val="accent1"/>
                </a:solidFill>
                <a:effectLst>
                  <a:outerShdw blurRad="38100" dist="25400" dir="5400000" algn="ctr" rotWithShape="0">
                    <a:srgbClr val="6E747A">
                      <a:alpha val="43000"/>
                    </a:srgbClr>
                  </a:outerShdw>
                </a:effectLst>
              </a:rPr>
              <a:t> stations</a:t>
            </a:r>
          </a:p>
          <a:p>
            <a:r>
              <a:rPr lang="fr-FR" sz="2800" b="1" dirty="0">
                <a:ln w="0"/>
                <a:solidFill>
                  <a:schemeClr val="accent1"/>
                </a:solidFill>
                <a:effectLst>
                  <a:outerShdw blurRad="38100" dist="25400" dir="5400000" algn="ctr" rotWithShape="0">
                    <a:srgbClr val="6E747A">
                      <a:alpha val="43000"/>
                    </a:srgbClr>
                  </a:outerShdw>
                </a:effectLst>
              </a:rPr>
              <a:t> </a:t>
            </a:r>
          </a:p>
        </p:txBody>
      </p:sp>
      <p:pic>
        <p:nvPicPr>
          <p:cNvPr id="9" name="Immagine 15">
            <a:extLst>
              <a:ext uri="{FF2B5EF4-FFF2-40B4-BE49-F238E27FC236}">
                <a16:creationId xmlns:a16="http://schemas.microsoft.com/office/drawing/2014/main" id="{584A099E-DBC8-0163-0EEA-E675E8EC0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C0EDACF9-453D-16D4-1B61-0FCF338735E9}"/>
              </a:ext>
            </a:extLst>
          </p:cNvPr>
          <p:cNvSpPr txBox="1"/>
          <p:nvPr/>
        </p:nvSpPr>
        <p:spPr>
          <a:xfrm>
            <a:off x="1846779" y="1051915"/>
            <a:ext cx="8975090"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Mobile lubrication stations</a:t>
            </a:r>
            <a:endParaRPr lang="fr-FR" sz="2700" b="1" spc="-5" dirty="0">
              <a:solidFill>
                <a:schemeClr val="accent1">
                  <a:lumMod val="50000"/>
                </a:schemeClr>
              </a:solidFill>
              <a:latin typeface="Calibri Light"/>
              <a:cs typeface="Calibri Light"/>
            </a:endParaRPr>
          </a:p>
        </p:txBody>
      </p:sp>
      <p:pic>
        <p:nvPicPr>
          <p:cNvPr id="4" name="Picture 3">
            <a:extLst>
              <a:ext uri="{FF2B5EF4-FFF2-40B4-BE49-F238E27FC236}">
                <a16:creationId xmlns:a16="http://schemas.microsoft.com/office/drawing/2014/main" id="{116B2749-78D1-956B-62AD-0C23E9C55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166" y="1778980"/>
            <a:ext cx="8100316" cy="4556428"/>
          </a:xfrm>
          <a:prstGeom prst="rect">
            <a:avLst/>
          </a:prstGeom>
        </p:spPr>
      </p:pic>
    </p:spTree>
    <p:extLst>
      <p:ext uri="{BB962C8B-B14F-4D97-AF65-F5344CB8AC3E}">
        <p14:creationId xmlns:p14="http://schemas.microsoft.com/office/powerpoint/2010/main" val="15373500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FB372-EE49-50CC-F989-71412EE56F7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0326A27-2A64-B792-CD31-596F61FE6493}"/>
              </a:ext>
            </a:extLst>
          </p:cNvPr>
          <p:cNvSpPr txBox="1"/>
          <p:nvPr/>
        </p:nvSpPr>
        <p:spPr>
          <a:xfrm>
            <a:off x="3860513" y="162088"/>
            <a:ext cx="9711647" cy="95410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Lubrication</a:t>
            </a:r>
            <a:r>
              <a:rPr lang="fr-FR" sz="2800" b="1" dirty="0">
                <a:ln w="0"/>
                <a:solidFill>
                  <a:schemeClr val="accent1"/>
                </a:solidFill>
                <a:effectLst>
                  <a:outerShdw blurRad="38100" dist="25400" dir="5400000" algn="ctr" rotWithShape="0">
                    <a:srgbClr val="6E747A">
                      <a:alpha val="43000"/>
                    </a:srgbClr>
                  </a:outerShdw>
                </a:effectLst>
              </a:rPr>
              <a:t> stations</a:t>
            </a:r>
          </a:p>
          <a:p>
            <a:r>
              <a:rPr lang="fr-FR" sz="2800" b="1" dirty="0">
                <a:ln w="0"/>
                <a:solidFill>
                  <a:schemeClr val="accent1"/>
                </a:solidFill>
                <a:effectLst>
                  <a:outerShdw blurRad="38100" dist="25400" dir="5400000" algn="ctr" rotWithShape="0">
                    <a:srgbClr val="6E747A">
                      <a:alpha val="43000"/>
                    </a:srgbClr>
                  </a:outerShdw>
                </a:effectLst>
              </a:rPr>
              <a:t> </a:t>
            </a:r>
          </a:p>
        </p:txBody>
      </p:sp>
      <p:pic>
        <p:nvPicPr>
          <p:cNvPr id="9" name="Immagine 15">
            <a:extLst>
              <a:ext uri="{FF2B5EF4-FFF2-40B4-BE49-F238E27FC236}">
                <a16:creationId xmlns:a16="http://schemas.microsoft.com/office/drawing/2014/main" id="{D31A3A14-4438-EC05-B3C0-B759FBA18A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91D610DD-1529-CEF1-8997-A4825605D224}"/>
              </a:ext>
            </a:extLst>
          </p:cNvPr>
          <p:cNvSpPr txBox="1"/>
          <p:nvPr/>
        </p:nvSpPr>
        <p:spPr>
          <a:xfrm>
            <a:off x="1846779" y="1051915"/>
            <a:ext cx="8975090" cy="443711"/>
          </a:xfrm>
          <a:prstGeom prst="rect">
            <a:avLst/>
          </a:prstGeom>
        </p:spPr>
        <p:txBody>
          <a:bodyPr vert="horz" wrap="square" lIns="0" tIns="12700" rIns="0" bIns="0" rtlCol="0">
            <a:spAutoFit/>
          </a:bodyPr>
          <a:lstStyle/>
          <a:p>
            <a:pPr marL="12066">
              <a:lnSpc>
                <a:spcPct val="100000"/>
              </a:lnSpc>
              <a:spcBef>
                <a:spcPts val="100"/>
              </a:spcBef>
              <a:tabLst>
                <a:tab pos="469900" algn="l"/>
                <a:tab pos="470534" algn="l"/>
              </a:tabLst>
            </a:pPr>
            <a:r>
              <a:rPr lang="en-US" sz="2800" b="1" dirty="0">
                <a:solidFill>
                  <a:schemeClr val="accent1">
                    <a:lumMod val="50000"/>
                  </a:schemeClr>
                </a:solidFill>
                <a:latin typeface="Calibri Light"/>
                <a:cs typeface="Calibri Light"/>
              </a:rPr>
              <a:t>Mobile lubrication stations</a:t>
            </a:r>
            <a:endParaRPr lang="fr-FR" sz="2700" b="1" spc="-5" dirty="0">
              <a:solidFill>
                <a:schemeClr val="accent1">
                  <a:lumMod val="50000"/>
                </a:schemeClr>
              </a:solidFill>
              <a:latin typeface="Calibri Light"/>
              <a:cs typeface="Calibri Light"/>
            </a:endParaRPr>
          </a:p>
        </p:txBody>
      </p:sp>
      <p:pic>
        <p:nvPicPr>
          <p:cNvPr id="3" name="Picture 2">
            <a:extLst>
              <a:ext uri="{FF2B5EF4-FFF2-40B4-BE49-F238E27FC236}">
                <a16:creationId xmlns:a16="http://schemas.microsoft.com/office/drawing/2014/main" id="{2FF86AAF-4D37-E6CF-7895-71B6B8009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261" y="1751584"/>
            <a:ext cx="5316022" cy="3987016"/>
          </a:xfrm>
          <a:prstGeom prst="rect">
            <a:avLst/>
          </a:prstGeom>
        </p:spPr>
      </p:pic>
      <p:pic>
        <p:nvPicPr>
          <p:cNvPr id="8" name="Picture 7">
            <a:extLst>
              <a:ext uri="{FF2B5EF4-FFF2-40B4-BE49-F238E27FC236}">
                <a16:creationId xmlns:a16="http://schemas.microsoft.com/office/drawing/2014/main" id="{2777D686-2FC6-2488-4585-5D6F36CD6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633" y="1736325"/>
            <a:ext cx="5336367" cy="4002275"/>
          </a:xfrm>
          <a:prstGeom prst="rect">
            <a:avLst/>
          </a:prstGeom>
        </p:spPr>
      </p:pic>
    </p:spTree>
    <p:extLst>
      <p:ext uri="{BB962C8B-B14F-4D97-AF65-F5344CB8AC3E}">
        <p14:creationId xmlns:p14="http://schemas.microsoft.com/office/powerpoint/2010/main" val="196977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FDE9A-11D4-F9E2-70B5-3C201FC83F6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B974670-227C-E982-BCCF-519C7C2AFCB8}"/>
              </a:ext>
            </a:extLst>
          </p:cNvPr>
          <p:cNvSpPr txBox="1"/>
          <p:nvPr/>
        </p:nvSpPr>
        <p:spPr>
          <a:xfrm>
            <a:off x="1846780" y="162088"/>
            <a:ext cx="6097712"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machines: Cutting</a:t>
            </a:r>
          </a:p>
        </p:txBody>
      </p:sp>
      <p:sp>
        <p:nvSpPr>
          <p:cNvPr id="5" name="TextBox 4">
            <a:extLst>
              <a:ext uri="{FF2B5EF4-FFF2-40B4-BE49-F238E27FC236}">
                <a16:creationId xmlns:a16="http://schemas.microsoft.com/office/drawing/2014/main" id="{4C1B6320-E044-70BA-6F44-5F6ED02539A1}"/>
              </a:ext>
            </a:extLst>
          </p:cNvPr>
          <p:cNvSpPr txBox="1"/>
          <p:nvPr/>
        </p:nvSpPr>
        <p:spPr>
          <a:xfrm>
            <a:off x="8624284" y="3244334"/>
            <a:ext cx="4595117" cy="369332"/>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dirty="0" err="1"/>
              <a:t>Hydraulic</a:t>
            </a:r>
            <a:r>
              <a:rPr lang="fr-FR" dirty="0"/>
              <a:t> profile </a:t>
            </a:r>
            <a:r>
              <a:rPr lang="fr-FR" dirty="0" err="1"/>
              <a:t>saw</a:t>
            </a:r>
            <a:endParaRPr lang="fr-FR" dirty="0"/>
          </a:p>
        </p:txBody>
      </p:sp>
      <p:pic>
        <p:nvPicPr>
          <p:cNvPr id="9" name="Immagine 15">
            <a:extLst>
              <a:ext uri="{FF2B5EF4-FFF2-40B4-BE49-F238E27FC236}">
                <a16:creationId xmlns:a16="http://schemas.microsoft.com/office/drawing/2014/main" id="{DAC05B69-C11D-B065-F160-3590FBBCD9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13" name="TextBox 12">
            <a:extLst>
              <a:ext uri="{FF2B5EF4-FFF2-40B4-BE49-F238E27FC236}">
                <a16:creationId xmlns:a16="http://schemas.microsoft.com/office/drawing/2014/main" id="{FB1F0631-980F-C1CF-8F3D-42BAD526EB27}"/>
              </a:ext>
            </a:extLst>
          </p:cNvPr>
          <p:cNvSpPr txBox="1"/>
          <p:nvPr/>
        </p:nvSpPr>
        <p:spPr>
          <a:xfrm>
            <a:off x="1926400" y="5261364"/>
            <a:ext cx="4595117" cy="369332"/>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sz="1800" b="1" i="1" spc="-10" dirty="0">
                <a:latin typeface="Calibri"/>
                <a:cs typeface="Calibri"/>
              </a:rPr>
              <a:t>Plasma </a:t>
            </a:r>
            <a:r>
              <a:rPr lang="fr-FR" sz="1800" b="1" i="1" spc="-10" dirty="0" err="1">
                <a:latin typeface="Calibri"/>
                <a:cs typeface="Calibri"/>
              </a:rPr>
              <a:t>cutting</a:t>
            </a:r>
            <a:r>
              <a:rPr lang="fr-FR" sz="1800" b="1" i="1" spc="-10" dirty="0">
                <a:latin typeface="Calibri"/>
                <a:cs typeface="Calibri"/>
              </a:rPr>
              <a:t> 1500x3000X40mm</a:t>
            </a:r>
            <a:endParaRPr lang="fr-FR" dirty="0"/>
          </a:p>
        </p:txBody>
      </p:sp>
      <p:pic>
        <p:nvPicPr>
          <p:cNvPr id="10" name="Picture 9">
            <a:extLst>
              <a:ext uri="{FF2B5EF4-FFF2-40B4-BE49-F238E27FC236}">
                <a16:creationId xmlns:a16="http://schemas.microsoft.com/office/drawing/2014/main" id="{BBC70229-3BA0-475C-6E05-57CBACA0B039}"/>
              </a:ext>
            </a:extLst>
          </p:cNvPr>
          <p:cNvPicPr>
            <a:picLocks noChangeAspect="1"/>
          </p:cNvPicPr>
          <p:nvPr/>
        </p:nvPicPr>
        <p:blipFill>
          <a:blip r:embed="rId3"/>
          <a:stretch>
            <a:fillRect/>
          </a:stretch>
        </p:blipFill>
        <p:spPr>
          <a:xfrm>
            <a:off x="7579219" y="148753"/>
            <a:ext cx="4458322" cy="3086531"/>
          </a:xfrm>
          <a:prstGeom prst="rect">
            <a:avLst/>
          </a:prstGeom>
        </p:spPr>
      </p:pic>
      <p:pic>
        <p:nvPicPr>
          <p:cNvPr id="14" name="object 7">
            <a:extLst>
              <a:ext uri="{FF2B5EF4-FFF2-40B4-BE49-F238E27FC236}">
                <a16:creationId xmlns:a16="http://schemas.microsoft.com/office/drawing/2014/main" id="{06C27DCE-36EB-BED1-4481-912B41964547}"/>
              </a:ext>
            </a:extLst>
          </p:cNvPr>
          <p:cNvPicPr/>
          <p:nvPr/>
        </p:nvPicPr>
        <p:blipFill>
          <a:blip r:embed="rId4" cstate="print"/>
          <a:stretch>
            <a:fillRect/>
          </a:stretch>
        </p:blipFill>
        <p:spPr>
          <a:xfrm>
            <a:off x="1351212" y="1732040"/>
            <a:ext cx="4619244" cy="3465576"/>
          </a:xfrm>
          <a:prstGeom prst="rect">
            <a:avLst/>
          </a:prstGeom>
        </p:spPr>
      </p:pic>
      <p:sp>
        <p:nvSpPr>
          <p:cNvPr id="17" name="TextBox 16">
            <a:extLst>
              <a:ext uri="{FF2B5EF4-FFF2-40B4-BE49-F238E27FC236}">
                <a16:creationId xmlns:a16="http://schemas.microsoft.com/office/drawing/2014/main" id="{B55DDDB8-E31A-EE3F-9CFF-197C135530AD}"/>
              </a:ext>
            </a:extLst>
          </p:cNvPr>
          <p:cNvSpPr txBox="1"/>
          <p:nvPr/>
        </p:nvSpPr>
        <p:spPr>
          <a:xfrm>
            <a:off x="7596883" y="6365337"/>
            <a:ext cx="4595117" cy="369332"/>
          </a:xfrm>
          <a:prstGeom prst="rect">
            <a:avLst/>
          </a:prstGeom>
          <a:noFill/>
        </p:spPr>
        <p:txBody>
          <a:bodyPr wrap="square">
            <a:spAutoFit/>
          </a:bodyPr>
          <a:lstStyle>
            <a:defPPr>
              <a:defRPr lang="en-US"/>
            </a:defPPr>
            <a:lvl1pPr>
              <a:defRPr b="1">
                <a:solidFill>
                  <a:schemeClr val="accent1">
                    <a:lumMod val="50000"/>
                  </a:schemeClr>
                </a:solidFill>
              </a:defRPr>
            </a:lvl1pPr>
          </a:lstStyle>
          <a:p>
            <a:r>
              <a:rPr lang="fr-FR" sz="1800" b="1" i="1" spc="-10" dirty="0">
                <a:latin typeface="Calibri"/>
                <a:cs typeface="Calibri"/>
              </a:rPr>
              <a:t>Plasma </a:t>
            </a:r>
            <a:r>
              <a:rPr lang="fr-FR" sz="1800" b="1" i="1" spc="-10" dirty="0" err="1">
                <a:latin typeface="Calibri"/>
                <a:cs typeface="Calibri"/>
              </a:rPr>
              <a:t>cutting</a:t>
            </a:r>
            <a:r>
              <a:rPr lang="fr-FR" sz="1800" b="1" i="1" spc="-10" dirty="0">
                <a:latin typeface="Calibri"/>
                <a:cs typeface="Calibri"/>
              </a:rPr>
              <a:t> 2000x140000X50mm</a:t>
            </a:r>
            <a:endParaRPr lang="fr-FR" dirty="0"/>
          </a:p>
        </p:txBody>
      </p:sp>
      <p:pic>
        <p:nvPicPr>
          <p:cNvPr id="24" name="Picture 23">
            <a:extLst>
              <a:ext uri="{FF2B5EF4-FFF2-40B4-BE49-F238E27FC236}">
                <a16:creationId xmlns:a16="http://schemas.microsoft.com/office/drawing/2014/main" id="{68BA6DE0-F16C-F6FD-06EE-11495C092703}"/>
              </a:ext>
            </a:extLst>
          </p:cNvPr>
          <p:cNvPicPr>
            <a:picLocks noChangeAspect="1"/>
          </p:cNvPicPr>
          <p:nvPr/>
        </p:nvPicPr>
        <p:blipFill>
          <a:blip r:embed="rId5"/>
          <a:stretch>
            <a:fillRect/>
          </a:stretch>
        </p:blipFill>
        <p:spPr>
          <a:xfrm>
            <a:off x="6464754" y="4018656"/>
            <a:ext cx="5727246" cy="2357919"/>
          </a:xfrm>
          <a:prstGeom prst="rect">
            <a:avLst/>
          </a:prstGeom>
        </p:spPr>
      </p:pic>
    </p:spTree>
    <p:extLst>
      <p:ext uri="{BB962C8B-B14F-4D97-AF65-F5344CB8AC3E}">
        <p14:creationId xmlns:p14="http://schemas.microsoft.com/office/powerpoint/2010/main" val="3745632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B5091-7343-D1A8-9B7C-D51775ED604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B9652B7-1879-AF3C-BE30-19333BE24986}"/>
              </a:ext>
            </a:extLst>
          </p:cNvPr>
          <p:cNvSpPr txBox="1"/>
          <p:nvPr/>
        </p:nvSpPr>
        <p:spPr>
          <a:xfrm>
            <a:off x="1240176" y="2251434"/>
            <a:ext cx="9711647" cy="2355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250000"/>
              </a:lnSpc>
            </a:pPr>
            <a:r>
              <a:rPr lang="fr-FR" sz="3200" b="1" dirty="0">
                <a:ln w="0"/>
                <a:solidFill>
                  <a:schemeClr val="accent1"/>
                </a:solidFill>
                <a:effectLst>
                  <a:outerShdw blurRad="38100" dist="25400" dir="5400000" algn="ctr" rotWithShape="0">
                    <a:srgbClr val="6E747A">
                      <a:alpha val="43000"/>
                    </a:srgbClr>
                  </a:outerShdw>
                </a:effectLst>
              </a:rPr>
              <a:t>Our </a:t>
            </a:r>
            <a:r>
              <a:rPr lang="fr-FR" sz="3200" b="1" dirty="0" err="1">
                <a:ln w="0"/>
                <a:solidFill>
                  <a:schemeClr val="accent1"/>
                </a:solidFill>
                <a:effectLst>
                  <a:outerShdw blurRad="38100" dist="25400" dir="5400000" algn="ctr" rotWithShape="0">
                    <a:srgbClr val="6E747A">
                      <a:alpha val="43000"/>
                    </a:srgbClr>
                  </a:outerShdw>
                </a:effectLst>
              </a:rPr>
              <a:t>activities</a:t>
            </a:r>
            <a:endParaRPr lang="fr-FR" sz="3200" b="1" dirty="0">
              <a:ln w="0"/>
              <a:solidFill>
                <a:schemeClr val="accent1"/>
              </a:solidFill>
              <a:effectLst>
                <a:outerShdw blurRad="38100" dist="25400" dir="5400000" algn="ctr" rotWithShape="0">
                  <a:srgbClr val="6E747A">
                    <a:alpha val="43000"/>
                  </a:srgbClr>
                </a:outerShdw>
              </a:effectLst>
            </a:endParaRPr>
          </a:p>
          <a:p>
            <a:pPr algn="ctr">
              <a:lnSpc>
                <a:spcPct val="250000"/>
              </a:lnSpc>
            </a:pPr>
            <a:r>
              <a:rPr lang="fr-FR" sz="3200" b="1" dirty="0" err="1">
                <a:ln w="0"/>
                <a:solidFill>
                  <a:schemeClr val="accent1"/>
                </a:solidFill>
                <a:effectLst>
                  <a:outerShdw blurRad="38100" dist="25400" dir="5400000" algn="ctr" rotWithShape="0">
                    <a:srgbClr val="6E747A">
                      <a:alpha val="43000"/>
                    </a:srgbClr>
                  </a:outerShdw>
                </a:effectLst>
              </a:rPr>
              <a:t>Industrial</a:t>
            </a:r>
            <a:r>
              <a:rPr lang="fr-FR" sz="3200" b="1" dirty="0">
                <a:ln w="0"/>
                <a:solidFill>
                  <a:schemeClr val="accent1"/>
                </a:solidFill>
                <a:effectLst>
                  <a:outerShdw blurRad="38100" dist="25400" dir="5400000" algn="ctr" rotWithShape="0">
                    <a:srgbClr val="6E747A">
                      <a:alpha val="43000"/>
                    </a:srgbClr>
                  </a:outerShdw>
                </a:effectLst>
              </a:rPr>
              <a:t> maintenance support</a:t>
            </a:r>
          </a:p>
        </p:txBody>
      </p:sp>
      <p:pic>
        <p:nvPicPr>
          <p:cNvPr id="9" name="Immagine 15">
            <a:extLst>
              <a:ext uri="{FF2B5EF4-FFF2-40B4-BE49-F238E27FC236}">
                <a16:creationId xmlns:a16="http://schemas.microsoft.com/office/drawing/2014/main" id="{35D20C39-A729-2ECE-C313-308573AF3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509" y="1091726"/>
            <a:ext cx="2114980" cy="1159708"/>
          </a:xfrm>
          <a:prstGeom prst="rect">
            <a:avLst/>
          </a:prstGeom>
        </p:spPr>
      </p:pic>
    </p:spTree>
    <p:extLst>
      <p:ext uri="{BB962C8B-B14F-4D97-AF65-F5344CB8AC3E}">
        <p14:creationId xmlns:p14="http://schemas.microsoft.com/office/powerpoint/2010/main" val="34611740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2AF54-7008-D5BB-6F04-9C9529F864C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97A5DC7-AC98-7D8B-D19E-D7D27C4B3C07}"/>
              </a:ext>
            </a:extLst>
          </p:cNvPr>
          <p:cNvSpPr txBox="1"/>
          <p:nvPr/>
        </p:nvSpPr>
        <p:spPr>
          <a:xfrm>
            <a:off x="3860513" y="162088"/>
            <a:ext cx="9711647"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2800" b="1" dirty="0">
                <a:ln w="0"/>
                <a:solidFill>
                  <a:schemeClr val="accent1"/>
                </a:solidFill>
                <a:effectLst>
                  <a:outerShdw blurRad="38100" dist="25400" dir="5400000" algn="ctr" rotWithShape="0">
                    <a:srgbClr val="6E747A">
                      <a:alpha val="43000"/>
                    </a:srgbClr>
                  </a:outerShdw>
                </a:effectLst>
              </a:rPr>
              <a:t>Our </a:t>
            </a:r>
            <a:r>
              <a:rPr lang="fr-FR" sz="2800" b="1" dirty="0" err="1">
                <a:ln w="0"/>
                <a:solidFill>
                  <a:schemeClr val="accent1"/>
                </a:solidFill>
                <a:effectLst>
                  <a:outerShdw blurRad="38100" dist="25400" dir="5400000" algn="ctr" rotWithShape="0">
                    <a:srgbClr val="6E747A">
                      <a:alpha val="43000"/>
                    </a:srgbClr>
                  </a:outerShdw>
                </a:effectLst>
              </a:rPr>
              <a:t>activities</a:t>
            </a:r>
            <a:r>
              <a:rPr lang="fr-FR" sz="2800" b="1" dirty="0">
                <a:ln w="0"/>
                <a:solidFill>
                  <a:schemeClr val="accent1"/>
                </a:solidFill>
                <a:effectLst>
                  <a:outerShdw blurRad="38100" dist="25400" dir="5400000" algn="ctr" rotWithShape="0">
                    <a:srgbClr val="6E747A">
                      <a:alpha val="43000"/>
                    </a:srgbClr>
                  </a:outerShdw>
                </a:effectLst>
              </a:rPr>
              <a:t>: </a:t>
            </a:r>
            <a:r>
              <a:rPr lang="fr-FR" sz="2800" b="1" dirty="0" err="1">
                <a:ln w="0"/>
                <a:solidFill>
                  <a:schemeClr val="accent1"/>
                </a:solidFill>
                <a:effectLst>
                  <a:outerShdw blurRad="38100" dist="25400" dir="5400000" algn="ctr" rotWithShape="0">
                    <a:srgbClr val="6E747A">
                      <a:alpha val="43000"/>
                    </a:srgbClr>
                  </a:outerShdw>
                </a:effectLst>
              </a:rPr>
              <a:t>Industrial</a:t>
            </a:r>
            <a:r>
              <a:rPr lang="fr-FR" sz="2800" b="1" dirty="0">
                <a:ln w="0"/>
                <a:solidFill>
                  <a:schemeClr val="accent1"/>
                </a:solidFill>
                <a:effectLst>
                  <a:outerShdw blurRad="38100" dist="25400" dir="5400000" algn="ctr" rotWithShape="0">
                    <a:srgbClr val="6E747A">
                      <a:alpha val="43000"/>
                    </a:srgbClr>
                  </a:outerShdw>
                </a:effectLst>
              </a:rPr>
              <a:t> maintenance support</a:t>
            </a:r>
          </a:p>
        </p:txBody>
      </p:sp>
      <p:pic>
        <p:nvPicPr>
          <p:cNvPr id="9" name="Immagine 15">
            <a:extLst>
              <a:ext uri="{FF2B5EF4-FFF2-40B4-BE49-F238E27FC236}">
                <a16:creationId xmlns:a16="http://schemas.microsoft.com/office/drawing/2014/main" id="{11AE2399-548F-A5A3-91F1-46B929673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sp>
        <p:nvSpPr>
          <p:cNvPr id="5" name="object 7">
            <a:extLst>
              <a:ext uri="{FF2B5EF4-FFF2-40B4-BE49-F238E27FC236}">
                <a16:creationId xmlns:a16="http://schemas.microsoft.com/office/drawing/2014/main" id="{7E0AF61D-907E-F521-95D1-7606AD5E1B98}"/>
              </a:ext>
            </a:extLst>
          </p:cNvPr>
          <p:cNvSpPr txBox="1"/>
          <p:nvPr/>
        </p:nvSpPr>
        <p:spPr>
          <a:xfrm>
            <a:off x="1808251" y="1226574"/>
            <a:ext cx="8975090" cy="4977325"/>
          </a:xfrm>
          <a:prstGeom prst="rect">
            <a:avLst/>
          </a:prstGeom>
        </p:spPr>
        <p:txBody>
          <a:bodyPr vert="horz" wrap="square" lIns="0" tIns="12700" rIns="0" bIns="0" rtlCol="0">
            <a:spAutoFit/>
          </a:bodyPr>
          <a:lstStyle/>
          <a:p>
            <a:pPr marL="12066">
              <a:lnSpc>
                <a:spcPct val="200000"/>
              </a:lnSpc>
              <a:spcBef>
                <a:spcPts val="100"/>
              </a:spcBef>
              <a:tabLst>
                <a:tab pos="469900" algn="l"/>
                <a:tab pos="470534" algn="l"/>
              </a:tabLst>
            </a:pPr>
            <a:r>
              <a:rPr lang="en-US" sz="2800" b="1" dirty="0">
                <a:solidFill>
                  <a:schemeClr val="accent1">
                    <a:lumMod val="50000"/>
                  </a:schemeClr>
                </a:solidFill>
                <a:latin typeface="Calibri Light"/>
                <a:cs typeface="Calibri Light"/>
              </a:rPr>
              <a:t>Project accompanying SAFIEC in defining critical spare parts</a:t>
            </a:r>
          </a:p>
          <a:p>
            <a:pPr marL="12066">
              <a:lnSpc>
                <a:spcPct val="200000"/>
              </a:lnSpc>
              <a:spcBef>
                <a:spcPts val="100"/>
              </a:spcBef>
              <a:tabLst>
                <a:tab pos="469900" algn="l"/>
                <a:tab pos="470534" algn="l"/>
              </a:tabLst>
            </a:pPr>
            <a:r>
              <a:rPr lang="en-US" sz="2700" b="1" spc="-5" dirty="0">
                <a:solidFill>
                  <a:schemeClr val="accent1">
                    <a:lumMod val="50000"/>
                  </a:schemeClr>
                </a:solidFill>
                <a:latin typeface="Calibri Light"/>
                <a:cs typeface="Calibri Light"/>
              </a:rPr>
              <a:t>ZMSM support project for plant maintenance reorganization</a:t>
            </a:r>
          </a:p>
          <a:p>
            <a:pPr marL="12066">
              <a:lnSpc>
                <a:spcPct val="200000"/>
              </a:lnSpc>
              <a:spcBef>
                <a:spcPts val="100"/>
              </a:spcBef>
              <a:tabLst>
                <a:tab pos="469900" algn="l"/>
                <a:tab pos="470534" algn="l"/>
              </a:tabLst>
            </a:pPr>
            <a:r>
              <a:rPr lang="en-US" sz="2700" b="1" spc="-5" dirty="0">
                <a:solidFill>
                  <a:schemeClr val="accent1">
                    <a:lumMod val="50000"/>
                  </a:schemeClr>
                </a:solidFill>
                <a:latin typeface="Calibri Light"/>
                <a:cs typeface="Calibri Light"/>
              </a:rPr>
              <a:t>Commissioning the TIZERT project pipeline at MANAGEM</a:t>
            </a:r>
          </a:p>
          <a:p>
            <a:pPr marL="12066">
              <a:lnSpc>
                <a:spcPct val="200000"/>
              </a:lnSpc>
              <a:spcBef>
                <a:spcPts val="100"/>
              </a:spcBef>
              <a:tabLst>
                <a:tab pos="469900" algn="l"/>
                <a:tab pos="470534" algn="l"/>
              </a:tabLst>
            </a:pPr>
            <a:r>
              <a:rPr lang="en-US" sz="2700" b="1" spc="-5" dirty="0">
                <a:solidFill>
                  <a:schemeClr val="accent1">
                    <a:lumMod val="50000"/>
                  </a:schemeClr>
                </a:solidFill>
                <a:latin typeface="Calibri Light"/>
                <a:cs typeface="Calibri Light"/>
              </a:rPr>
              <a:t>Industrial maintenance support and assistance for SBBC</a:t>
            </a:r>
          </a:p>
          <a:p>
            <a:pPr marL="12066">
              <a:lnSpc>
                <a:spcPct val="200000"/>
              </a:lnSpc>
              <a:spcBef>
                <a:spcPts val="100"/>
              </a:spcBef>
              <a:tabLst>
                <a:tab pos="469900" algn="l"/>
                <a:tab pos="470534" algn="l"/>
              </a:tabLst>
            </a:pPr>
            <a:r>
              <a:rPr lang="en-US" sz="2700" b="1" spc="-5" dirty="0">
                <a:solidFill>
                  <a:schemeClr val="accent1">
                    <a:lumMod val="50000"/>
                  </a:schemeClr>
                </a:solidFill>
                <a:latin typeface="Calibri Light"/>
                <a:cs typeface="Calibri Light"/>
              </a:rPr>
              <a:t>Training for ASMENT TEMARA's maintenance teams</a:t>
            </a:r>
          </a:p>
          <a:p>
            <a:pPr marL="12066">
              <a:lnSpc>
                <a:spcPct val="200000"/>
              </a:lnSpc>
              <a:spcBef>
                <a:spcPts val="100"/>
              </a:spcBef>
              <a:tabLst>
                <a:tab pos="469900" algn="l"/>
                <a:tab pos="470534" algn="l"/>
              </a:tabLst>
            </a:pPr>
            <a:endParaRPr lang="fr-FR" sz="2700" b="1" spc="-5" dirty="0">
              <a:solidFill>
                <a:schemeClr val="accent1">
                  <a:lumMod val="50000"/>
                </a:schemeClr>
              </a:solidFill>
              <a:latin typeface="Calibri Light"/>
              <a:cs typeface="Calibri Light"/>
            </a:endParaRPr>
          </a:p>
        </p:txBody>
      </p:sp>
    </p:spTree>
    <p:extLst>
      <p:ext uri="{BB962C8B-B14F-4D97-AF65-F5344CB8AC3E}">
        <p14:creationId xmlns:p14="http://schemas.microsoft.com/office/powerpoint/2010/main" val="29450957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33027-3F2F-A3A5-D399-287E7A5EA35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3039D3F-0A0F-7F97-BB46-7793A3F88EBD}"/>
              </a:ext>
            </a:extLst>
          </p:cNvPr>
          <p:cNvSpPr txBox="1"/>
          <p:nvPr/>
        </p:nvSpPr>
        <p:spPr>
          <a:xfrm>
            <a:off x="4918752" y="338537"/>
            <a:ext cx="9711647" cy="6463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fr-FR" sz="3600" b="1" dirty="0">
                <a:ln w="0"/>
                <a:solidFill>
                  <a:schemeClr val="accent1"/>
                </a:solidFill>
                <a:effectLst>
                  <a:outerShdw blurRad="38100" dist="25400" dir="5400000" algn="ctr" rotWithShape="0">
                    <a:srgbClr val="6E747A">
                      <a:alpha val="43000"/>
                    </a:srgbClr>
                  </a:outerShdw>
                </a:effectLst>
              </a:rPr>
              <a:t>Our clients</a:t>
            </a:r>
          </a:p>
        </p:txBody>
      </p:sp>
      <p:pic>
        <p:nvPicPr>
          <p:cNvPr id="9" name="Immagine 15">
            <a:extLst>
              <a:ext uri="{FF2B5EF4-FFF2-40B4-BE49-F238E27FC236}">
                <a16:creationId xmlns:a16="http://schemas.microsoft.com/office/drawing/2014/main" id="{D894070A-5939-1C72-A675-3315918A07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0" y="1"/>
            <a:ext cx="1571600" cy="861756"/>
          </a:xfrm>
          <a:prstGeom prst="rect">
            <a:avLst/>
          </a:prstGeom>
        </p:spPr>
      </p:pic>
      <p:pic>
        <p:nvPicPr>
          <p:cNvPr id="2" name="Image 1">
            <a:extLst>
              <a:ext uri="{FF2B5EF4-FFF2-40B4-BE49-F238E27FC236}">
                <a16:creationId xmlns:a16="http://schemas.microsoft.com/office/drawing/2014/main" id="{1639FF60-A5BC-7021-2ADD-E48DB771D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719" y="1413812"/>
            <a:ext cx="8389132" cy="5282100"/>
          </a:xfrm>
          <a:prstGeom prst="rect">
            <a:avLst/>
          </a:prstGeom>
          <a:noFill/>
          <a:ln>
            <a:noFill/>
          </a:ln>
          <a:effectLst>
            <a:softEdge rad="112500"/>
          </a:effectLst>
        </p:spPr>
      </p:pic>
    </p:spTree>
    <p:extLst>
      <p:ext uri="{BB962C8B-B14F-4D97-AF65-F5344CB8AC3E}">
        <p14:creationId xmlns:p14="http://schemas.microsoft.com/office/powerpoint/2010/main" val="2002297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6C00-326F-6F79-FBC4-F374B04E8346}"/>
            </a:ext>
          </a:extLst>
        </p:cNvPr>
        <p:cNvGrpSpPr/>
        <p:nvPr/>
      </p:nvGrpSpPr>
      <p:grpSpPr>
        <a:xfrm>
          <a:off x="0" y="0"/>
          <a:ext cx="0" cy="0"/>
          <a:chOff x="0" y="0"/>
          <a:chExt cx="0" cy="0"/>
        </a:xfrm>
      </p:grpSpPr>
      <p:pic>
        <p:nvPicPr>
          <p:cNvPr id="9" name="Immagine 15">
            <a:extLst>
              <a:ext uri="{FF2B5EF4-FFF2-40B4-BE49-F238E27FC236}">
                <a16:creationId xmlns:a16="http://schemas.microsoft.com/office/drawing/2014/main" id="{86CC5600-373B-3205-FF68-D4CBD7C0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7340" y="1061686"/>
            <a:ext cx="2794571" cy="1532348"/>
          </a:xfrm>
          <a:prstGeom prst="rect">
            <a:avLst/>
          </a:prstGeom>
        </p:spPr>
      </p:pic>
      <p:sp>
        <p:nvSpPr>
          <p:cNvPr id="4" name="TextBox 3">
            <a:extLst>
              <a:ext uri="{FF2B5EF4-FFF2-40B4-BE49-F238E27FC236}">
                <a16:creationId xmlns:a16="http://schemas.microsoft.com/office/drawing/2014/main" id="{293574E0-C8CE-64BD-13A1-FA4666C3BD70}"/>
              </a:ext>
            </a:extLst>
          </p:cNvPr>
          <p:cNvSpPr txBox="1"/>
          <p:nvPr/>
        </p:nvSpPr>
        <p:spPr>
          <a:xfrm>
            <a:off x="3047144" y="3349643"/>
            <a:ext cx="6097712" cy="646331"/>
          </a:xfrm>
          <a:prstGeom prst="rect">
            <a:avLst/>
          </a:prstGeom>
          <a:noFill/>
        </p:spPr>
        <p:txBody>
          <a:bodyPr wrap="square">
            <a:spAutoFit/>
          </a:bodyPr>
          <a:lstStyle/>
          <a:p>
            <a:r>
              <a:rPr lang="fr-FR" sz="3600" b="1" dirty="0" err="1">
                <a:solidFill>
                  <a:schemeClr val="accent1">
                    <a:lumMod val="50000"/>
                  </a:schemeClr>
                </a:solidFill>
              </a:rPr>
              <a:t>Thank</a:t>
            </a:r>
            <a:r>
              <a:rPr lang="fr-FR" sz="3600" b="1" dirty="0">
                <a:solidFill>
                  <a:schemeClr val="accent1">
                    <a:lumMod val="50000"/>
                  </a:schemeClr>
                </a:solidFill>
              </a:rPr>
              <a:t> </a:t>
            </a:r>
            <a:r>
              <a:rPr lang="fr-FR" sz="3600" b="1" dirty="0" err="1">
                <a:solidFill>
                  <a:schemeClr val="accent1">
                    <a:lumMod val="50000"/>
                  </a:schemeClr>
                </a:solidFill>
              </a:rPr>
              <a:t>you</a:t>
            </a:r>
            <a:r>
              <a:rPr lang="fr-FR" sz="3600" b="1" dirty="0">
                <a:solidFill>
                  <a:schemeClr val="accent1">
                    <a:lumMod val="50000"/>
                  </a:schemeClr>
                </a:solidFill>
              </a:rPr>
              <a:t> for </a:t>
            </a:r>
            <a:r>
              <a:rPr lang="fr-FR" sz="3600" b="1" dirty="0" err="1">
                <a:solidFill>
                  <a:schemeClr val="accent1">
                    <a:lumMod val="50000"/>
                  </a:schemeClr>
                </a:solidFill>
              </a:rPr>
              <a:t>your</a:t>
            </a:r>
            <a:r>
              <a:rPr lang="fr-FR" sz="3600" b="1" dirty="0">
                <a:solidFill>
                  <a:schemeClr val="accent1">
                    <a:lumMod val="50000"/>
                  </a:schemeClr>
                </a:solidFill>
              </a:rPr>
              <a:t> attention</a:t>
            </a:r>
          </a:p>
        </p:txBody>
      </p:sp>
    </p:spTree>
    <p:extLst>
      <p:ext uri="{BB962C8B-B14F-4D97-AF65-F5344CB8AC3E}">
        <p14:creationId xmlns:p14="http://schemas.microsoft.com/office/powerpoint/2010/main" val="4012082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532</TotalTime>
  <Words>1415</Words>
  <Application>Microsoft Office PowerPoint</Application>
  <PresentationFormat>Widescreen</PresentationFormat>
  <Paragraphs>287</Paragraphs>
  <Slides>93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Corbel</vt:lpstr>
      <vt:lpstr>Wingdings</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Amine AIT TALEB</dc:creator>
  <cp:lastModifiedBy>Amine AIT TALEB</cp:lastModifiedBy>
  <cp:revision>128</cp:revision>
  <dcterms:created xsi:type="dcterms:W3CDTF">2025-01-23T09:51:09Z</dcterms:created>
  <dcterms:modified xsi:type="dcterms:W3CDTF">2025-06-04T18:12:07Z</dcterms:modified>
</cp:coreProperties>
</file>